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nva Sans" panose="020B0604020202020204" charset="0"/>
      <p:regular r:id="rId36"/>
    </p:embeddedFont>
    <p:embeddedFont>
      <p:font typeface="Palanquin Bold" panose="020B0604020202020204" charset="0"/>
      <p:regular r:id="rId37"/>
    </p:embeddedFont>
    <p:embeddedFont>
      <p:font typeface="Quicksand" panose="020B0604020202020204" charset="0"/>
      <p:regular r:id="rId38"/>
    </p:embeddedFont>
    <p:embeddedFont>
      <p:font typeface="Quicksand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604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jpeg"/><Relationship Id="rId18" Type="http://schemas.openxmlformats.org/officeDocument/2006/relationships/image" Target="../media/image43.sv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svg"/><Relationship Id="rId4" Type="http://schemas.openxmlformats.org/officeDocument/2006/relationships/image" Target="../media/image29.jpe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svg"/><Relationship Id="rId7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1.svg"/><Relationship Id="rId18" Type="http://schemas.openxmlformats.org/officeDocument/2006/relationships/image" Target="../media/image86.jpeg"/><Relationship Id="rId3" Type="http://schemas.microsoft.com/office/2007/relationships/media" Target="../media/media4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80.png"/><Relationship Id="rId17" Type="http://schemas.openxmlformats.org/officeDocument/2006/relationships/image" Target="../media/image85.jpeg"/><Relationship Id="rId2" Type="http://schemas.openxmlformats.org/officeDocument/2006/relationships/video" Target="../media/media3.mp4"/><Relationship Id="rId16" Type="http://schemas.openxmlformats.org/officeDocument/2006/relationships/image" Target="../media/image84.jpe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79.svg"/><Relationship Id="rId5" Type="http://schemas.microsoft.com/office/2007/relationships/media" Target="../media/media5.mp4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video" Target="../media/media4.mp4"/><Relationship Id="rId9" Type="http://schemas.openxmlformats.org/officeDocument/2006/relationships/image" Target="../media/image13.svg"/><Relationship Id="rId1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039227">
            <a:off x="5283503" y="-2342671"/>
            <a:ext cx="18931566" cy="1012838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7296" y="4917784"/>
            <a:ext cx="10498023" cy="4340516"/>
            <a:chOff x="0" y="0"/>
            <a:chExt cx="13997364" cy="578735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11663978" cy="1580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4200" spc="462">
                  <a:solidFill>
                    <a:srgbClr val="0F7D80"/>
                  </a:solidFill>
                  <a:latin typeface="Quicksand Bold"/>
                </a:rPr>
                <a:t>IM3080 DESIGN AND INNOVATION 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80352"/>
              <a:ext cx="13997364" cy="2214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000"/>
                </a:lnSpc>
              </a:pPr>
              <a:r>
                <a:rPr lang="en-US" sz="12000" spc="-480">
                  <a:solidFill>
                    <a:srgbClr val="B8627D"/>
                  </a:solidFill>
                  <a:latin typeface="Quicksand"/>
                </a:rPr>
                <a:t>FLOWERSCENT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05865"/>
              <a:ext cx="10677267" cy="781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88"/>
                </a:lnSpc>
              </a:pPr>
              <a:r>
                <a:rPr lang="en-US" sz="3563" spc="213">
                  <a:solidFill>
                    <a:srgbClr val="0F7D80"/>
                  </a:solidFill>
                  <a:latin typeface="Quicksand"/>
                </a:rPr>
                <a:t>By Group 7 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99968" y="2848749"/>
            <a:ext cx="909621" cy="9096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84558" y="2555938"/>
            <a:ext cx="814039" cy="81403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2949" y="422684"/>
            <a:ext cx="909621" cy="90962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04490" y="6459609"/>
            <a:ext cx="909621" cy="90962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60187" y="8927400"/>
            <a:ext cx="814039" cy="81403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93808" y="6632771"/>
            <a:ext cx="877760" cy="87776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833074" y="-359229"/>
            <a:ext cx="909621" cy="90962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381426" y="-263647"/>
            <a:ext cx="814039" cy="8140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2635">
            <a:off x="9515266" y="-3905999"/>
            <a:ext cx="13691733" cy="73250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1119" t="25284" b="17622"/>
          <a:stretch>
            <a:fillRect/>
          </a:stretch>
        </p:blipFill>
        <p:spPr>
          <a:xfrm rot="5400000">
            <a:off x="14740035" y="5983674"/>
            <a:ext cx="4777354" cy="17285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3067490"/>
            <a:ext cx="3711436" cy="27835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8822" t="22394" r="9030" b="34322"/>
          <a:stretch>
            <a:fillRect/>
          </a:stretch>
        </p:blipFill>
        <p:spPr>
          <a:xfrm>
            <a:off x="4740136" y="3067490"/>
            <a:ext cx="2971656" cy="27835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6118324"/>
            <a:ext cx="4221816" cy="31399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 l="33" t="28491" r="10663" b="27055"/>
          <a:stretch>
            <a:fillRect/>
          </a:stretch>
        </p:blipFill>
        <p:spPr>
          <a:xfrm>
            <a:off x="5041089" y="6118324"/>
            <a:ext cx="3553131" cy="31399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l="33374" r="7990" b="2696"/>
          <a:stretch>
            <a:fillRect/>
          </a:stretch>
        </p:blipFill>
        <p:spPr>
          <a:xfrm rot="-5400000">
            <a:off x="8491801" y="6220742"/>
            <a:ext cx="3139976" cy="293514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241128" y="6118324"/>
            <a:ext cx="1756485" cy="31183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 l="10242" t="16043" r="15709" b="18692"/>
          <a:stretch>
            <a:fillRect/>
          </a:stretch>
        </p:blipFill>
        <p:spPr>
          <a:xfrm>
            <a:off x="13997612" y="6118324"/>
            <a:ext cx="1992904" cy="31183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857584" y="3067490"/>
            <a:ext cx="2767456" cy="278357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083533" y="3067490"/>
            <a:ext cx="2783577" cy="278357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28700" y="781051"/>
            <a:ext cx="9927273" cy="2129046"/>
            <a:chOff x="0" y="0"/>
            <a:chExt cx="13236364" cy="283872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"/>
              <a:ext cx="13236364" cy="1444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spc="215">
                  <a:solidFill>
                    <a:srgbClr val="0F7D80"/>
                  </a:solidFill>
                  <a:latin typeface="Quicksand Bold"/>
                </a:rPr>
                <a:t>Ideation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883053"/>
              <a:ext cx="12728364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800" spc="192">
                  <a:solidFill>
                    <a:srgbClr val="B8627D"/>
                  </a:solidFill>
                  <a:latin typeface="Quicksand Bold"/>
                </a:rPr>
                <a:t>Flower Prototype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2635">
            <a:off x="9515266" y="-3905999"/>
            <a:ext cx="13691733" cy="73250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019788"/>
            <a:ext cx="16657032" cy="490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0"/>
              </a:lnSpc>
            </a:pPr>
            <a:r>
              <a:rPr lang="en-US" sz="2900" spc="58">
                <a:solidFill>
                  <a:srgbClr val="0F7D80"/>
                </a:solidFill>
                <a:latin typeface="Quicksand"/>
              </a:rPr>
              <a:t>Each flower is made up of 5 mini flowers which is made up of 5 pedals</a:t>
            </a:r>
          </a:p>
          <a:p>
            <a:pPr marL="626114" lvl="1" indent="-313057">
              <a:lnSpc>
                <a:spcPts val="4930"/>
              </a:lnSpc>
              <a:buFont typeface="Arial"/>
              <a:buChar char="•"/>
            </a:pPr>
            <a:r>
              <a:rPr lang="en-US" sz="2900" spc="58">
                <a:solidFill>
                  <a:srgbClr val="0F7D80"/>
                </a:solidFill>
                <a:latin typeface="Quicksand"/>
              </a:rPr>
              <a:t>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Cut out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all petals (40flowers x 25petals =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1000 petals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)</a:t>
            </a:r>
          </a:p>
          <a:p>
            <a:pPr marL="626114" lvl="1" indent="-313057">
              <a:lnSpc>
                <a:spcPts val="4930"/>
              </a:lnSpc>
              <a:buFont typeface="Arial"/>
              <a:buChar char="•"/>
            </a:pPr>
            <a:r>
              <a:rPr lang="en-US" sz="2900" spc="58">
                <a:solidFill>
                  <a:srgbClr val="0F7D80"/>
                </a:solidFill>
                <a:latin typeface="Quicksand"/>
              </a:rPr>
              <a:t>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Heat up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all petals evenly and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curl the front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and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trim the bottom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into a v-shape</a:t>
            </a:r>
          </a:p>
          <a:p>
            <a:pPr marL="626114" lvl="1" indent="-313057">
              <a:lnSpc>
                <a:spcPts val="4930"/>
              </a:lnSpc>
              <a:buFont typeface="Arial"/>
              <a:buChar char="•"/>
            </a:pPr>
            <a:r>
              <a:rPr lang="en-US" sz="2900" spc="58">
                <a:solidFill>
                  <a:srgbClr val="0F7D80"/>
                </a:solidFill>
                <a:latin typeface="Quicksand"/>
              </a:rPr>
              <a:t>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Paste 5 petals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onto a mini stick to make a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small flower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</a:t>
            </a:r>
          </a:p>
          <a:p>
            <a:pPr marL="626114" lvl="1" indent="-313057">
              <a:lnSpc>
                <a:spcPts val="4930"/>
              </a:lnSpc>
              <a:buFont typeface="Arial"/>
              <a:buChar char="•"/>
            </a:pPr>
            <a:r>
              <a:rPr lang="en-US" sz="2900" spc="58">
                <a:solidFill>
                  <a:srgbClr val="0F7D80"/>
                </a:solidFill>
                <a:latin typeface="Quicksand"/>
              </a:rPr>
              <a:t>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Paste 5 small flowers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onto the tube to make a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big flower</a:t>
            </a:r>
          </a:p>
          <a:p>
            <a:pPr marL="626114" lvl="1" indent="-313057">
              <a:lnSpc>
                <a:spcPts val="4930"/>
              </a:lnSpc>
              <a:buFont typeface="Arial"/>
              <a:buChar char="•"/>
            </a:pPr>
            <a:r>
              <a:rPr lang="en-US" sz="2900" spc="58">
                <a:solidFill>
                  <a:srgbClr val="0F7D80"/>
                </a:solidFill>
                <a:latin typeface="Quicksand"/>
              </a:rPr>
              <a:t>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Hot glue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a small glue dot onto one end of the fishing line to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recreate the anther of the stamen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and stick 2 stamens onto every small flower. Each flower has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10 stamens in total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 to create an </a:t>
            </a:r>
            <a:r>
              <a:rPr lang="en-US" sz="2900" spc="58">
                <a:solidFill>
                  <a:srgbClr val="0F7D80"/>
                </a:solidFill>
                <a:latin typeface="Quicksand Bold"/>
              </a:rPr>
              <a:t>even dome shape</a:t>
            </a:r>
            <a:r>
              <a:rPr lang="en-US" sz="2900" spc="58">
                <a:solidFill>
                  <a:srgbClr val="0F7D80"/>
                </a:solidFill>
                <a:latin typeface="Quicksand"/>
              </a:rPr>
              <a:t>. 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548081" y="7298802"/>
            <a:ext cx="2403354" cy="2482184"/>
            <a:chOff x="0" y="0"/>
            <a:chExt cx="6350000" cy="6558280"/>
          </a:xfrm>
        </p:grpSpPr>
        <p:sp>
          <p:nvSpPr>
            <p:cNvPr id="5" name="Freeform 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550" r="-155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E6DE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766257" y="7357840"/>
            <a:ext cx="2403354" cy="2482184"/>
            <a:chOff x="0" y="0"/>
            <a:chExt cx="6350000" cy="6558280"/>
          </a:xfrm>
        </p:grpSpPr>
        <p:sp>
          <p:nvSpPr>
            <p:cNvPr id="8" name="Freeform 8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t="-26350" b="-4544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E6D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031187" y="7366070"/>
            <a:ext cx="2338223" cy="2414917"/>
            <a:chOff x="0" y="0"/>
            <a:chExt cx="6350000" cy="6558280"/>
          </a:xfrm>
        </p:grpSpPr>
        <p:sp>
          <p:nvSpPr>
            <p:cNvPr id="11" name="Freeform 11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7878" t="-24447" b="-1471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E6D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398283" y="9167375"/>
            <a:ext cx="672649" cy="67264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663213" y="9159145"/>
            <a:ext cx="672649" cy="67264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945322" y="9167375"/>
            <a:ext cx="672649" cy="672649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19663" y="7357840"/>
            <a:ext cx="2433093" cy="2512899"/>
            <a:chOff x="0" y="0"/>
            <a:chExt cx="6350000" cy="6558280"/>
          </a:xfrm>
        </p:grpSpPr>
        <p:sp>
          <p:nvSpPr>
            <p:cNvPr id="17" name="Freeform 1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3"/>
              <a:stretch>
                <a:fillRect t="-27663" r="-14268" b="-1974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E6DE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304270" y="9162448"/>
            <a:ext cx="677577" cy="677577"/>
          </a:xfrm>
          <a:prstGeom prst="rect">
            <a:avLst/>
          </a:prstGeom>
        </p:spPr>
      </p:pic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4313296" y="7352912"/>
            <a:ext cx="2312227" cy="2388068"/>
            <a:chOff x="0" y="0"/>
            <a:chExt cx="6350000" cy="6558280"/>
          </a:xfrm>
        </p:grpSpPr>
        <p:sp>
          <p:nvSpPr>
            <p:cNvPr id="21" name="Freeform 21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6"/>
              <a:stretch>
                <a:fillRect t="-18702" b="-10296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E6DE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286735" y="9154218"/>
            <a:ext cx="677577" cy="67757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28700" y="755334"/>
            <a:ext cx="9927273" cy="108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215">
                <a:solidFill>
                  <a:srgbClr val="0F7D80"/>
                </a:solidFill>
                <a:latin typeface="Quicksand Bold"/>
              </a:rPr>
              <a:t>Process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80851" y="1115062"/>
            <a:ext cx="954627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192">
                <a:solidFill>
                  <a:srgbClr val="B8627D"/>
                </a:solidFill>
                <a:latin typeface="Quicksand Bold"/>
              </a:rPr>
              <a:t>(Finalised flower)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2635">
            <a:off x="9515266" y="-3905999"/>
            <a:ext cx="13691733" cy="73250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7712" t="27142" r="6440" b="19994"/>
          <a:stretch>
            <a:fillRect/>
          </a:stretch>
        </p:blipFill>
        <p:spPr>
          <a:xfrm>
            <a:off x="1028700" y="3063497"/>
            <a:ext cx="5054444" cy="46970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934615" y="1565753"/>
            <a:ext cx="5324685" cy="76925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t="15802" b="9197"/>
          <a:stretch>
            <a:fillRect/>
          </a:stretch>
        </p:blipFill>
        <p:spPr>
          <a:xfrm>
            <a:off x="6258914" y="3063497"/>
            <a:ext cx="4697059" cy="46970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790576"/>
            <a:ext cx="9927273" cy="108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215">
                <a:solidFill>
                  <a:srgbClr val="0F7D80"/>
                </a:solidFill>
                <a:latin typeface="Quicksand Bold"/>
              </a:rPr>
              <a:t>Finalised Flower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8900" y="7978207"/>
            <a:ext cx="1112572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Each flower is made up of 5 stalks of 5 petals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2635">
            <a:off x="9515266" y="-3905999"/>
            <a:ext cx="13691733" cy="73250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5099" b="726"/>
          <a:stretch>
            <a:fillRect/>
          </a:stretch>
        </p:blipFill>
        <p:spPr>
          <a:xfrm>
            <a:off x="5774007" y="3326667"/>
            <a:ext cx="6551890" cy="44128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3326667"/>
            <a:ext cx="4745307" cy="59316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25017" t="27770" r="31153" b="23345"/>
          <a:stretch>
            <a:fillRect/>
          </a:stretch>
        </p:blipFill>
        <p:spPr>
          <a:xfrm>
            <a:off x="13359096" y="3326667"/>
            <a:ext cx="3918857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3142" t="45307" r="16802" b="13620"/>
          <a:stretch>
            <a:fillRect/>
          </a:stretch>
        </p:blipFill>
        <p:spPr>
          <a:xfrm>
            <a:off x="8430192" y="7111774"/>
            <a:ext cx="8829108" cy="255153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781051"/>
            <a:ext cx="9927273" cy="2129046"/>
            <a:chOff x="0" y="0"/>
            <a:chExt cx="13236364" cy="2838728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3236364" cy="1444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spc="215">
                  <a:solidFill>
                    <a:srgbClr val="0F7D80"/>
                  </a:solidFill>
                  <a:latin typeface="Quicksand Bold"/>
                </a:rPr>
                <a:t>Ideation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83053"/>
              <a:ext cx="12728364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800" spc="192">
                  <a:solidFill>
                    <a:srgbClr val="B8627D"/>
                  </a:solidFill>
                  <a:latin typeface="Quicksand Bold"/>
                </a:rPr>
                <a:t>Base &amp; steps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2635">
            <a:off x="9515266" y="-3905999"/>
            <a:ext cx="13691733" cy="73250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781051"/>
            <a:ext cx="9927273" cy="2133633"/>
            <a:chOff x="0" y="0"/>
            <a:chExt cx="13236364" cy="2844844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13236364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spc="215">
                  <a:solidFill>
                    <a:srgbClr val="0F7D80"/>
                  </a:solidFill>
                  <a:latin typeface="Quicksand Bold"/>
                </a:rPr>
                <a:t>Process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89169"/>
              <a:ext cx="12728364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800" spc="192">
                  <a:solidFill>
                    <a:srgbClr val="B8627D"/>
                  </a:solidFill>
                  <a:latin typeface="Quicksand Bold"/>
                </a:rPr>
                <a:t>Base &amp; steps 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3660993"/>
            <a:ext cx="9151176" cy="5147536"/>
            <a:chOff x="0" y="0"/>
            <a:chExt cx="5852160" cy="3291840"/>
          </a:xfrm>
        </p:grpSpPr>
        <p:sp>
          <p:nvSpPr>
            <p:cNvPr id="7" name="Freeform 7"/>
            <p:cNvSpPr/>
            <p:nvPr/>
          </p:nvSpPr>
          <p:spPr>
            <a:xfrm>
              <a:off x="0" y="17399"/>
              <a:ext cx="1966214" cy="3243707"/>
            </a:xfrm>
            <a:custGeom>
              <a:avLst/>
              <a:gdLst/>
              <a:ahLst/>
              <a:cxnLst/>
              <a:rect l="l" t="t" r="r" b="b"/>
              <a:pathLst>
                <a:path w="1966214" h="3243707">
                  <a:moveTo>
                    <a:pt x="0" y="0"/>
                  </a:moveTo>
                  <a:lnTo>
                    <a:pt x="1966214" y="0"/>
                  </a:lnTo>
                  <a:lnTo>
                    <a:pt x="1966214" y="3243707"/>
                  </a:lnTo>
                  <a:lnTo>
                    <a:pt x="0" y="324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3481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74723" y="17399"/>
              <a:ext cx="1981581" cy="3243707"/>
            </a:xfrm>
            <a:custGeom>
              <a:avLst/>
              <a:gdLst/>
              <a:ahLst/>
              <a:cxnLst/>
              <a:rect l="l" t="t" r="r" b="b"/>
              <a:pathLst>
                <a:path w="1981581" h="3243707">
                  <a:moveTo>
                    <a:pt x="1981581" y="3243707"/>
                  </a:moveTo>
                  <a:lnTo>
                    <a:pt x="0" y="3243707"/>
                  </a:lnTo>
                  <a:lnTo>
                    <a:pt x="0" y="0"/>
                  </a:lnTo>
                  <a:lnTo>
                    <a:pt x="1981581" y="0"/>
                  </a:lnTo>
                  <a:lnTo>
                    <a:pt x="1981581" y="3243707"/>
                  </a:lnTo>
                  <a:close/>
                </a:path>
              </a:pathLst>
            </a:custGeom>
            <a:blipFill>
              <a:blip r:embed="rId5"/>
              <a:stretch>
                <a:fillRect l="-70698" r="-7069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966337" y="17399"/>
              <a:ext cx="1885823" cy="3259074"/>
            </a:xfrm>
            <a:custGeom>
              <a:avLst/>
              <a:gdLst/>
              <a:ahLst/>
              <a:cxnLst/>
              <a:rect l="l" t="t" r="r" b="b"/>
              <a:pathLst>
                <a:path w="1885823" h="3259074">
                  <a:moveTo>
                    <a:pt x="1885823" y="3259074"/>
                  </a:moveTo>
                  <a:lnTo>
                    <a:pt x="0" y="3259074"/>
                  </a:lnTo>
                  <a:lnTo>
                    <a:pt x="0" y="0"/>
                  </a:lnTo>
                  <a:lnTo>
                    <a:pt x="1885823" y="0"/>
                  </a:lnTo>
                  <a:lnTo>
                    <a:pt x="1885823" y="3259074"/>
                  </a:lnTo>
                  <a:close/>
                </a:path>
              </a:pathLst>
            </a:custGeom>
            <a:blipFill>
              <a:blip r:embed="rId6"/>
              <a:stretch>
                <a:fillRect l="-11982" r="-1868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852160" cy="3291840"/>
            </a:xfrm>
            <a:custGeom>
              <a:avLst/>
              <a:gdLst/>
              <a:ahLst/>
              <a:cxnLst/>
              <a:rect l="l" t="t" r="r" b="b"/>
              <a:pathLst>
                <a:path w="5852160" h="329184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36824" y="3660993"/>
            <a:ext cx="9151176" cy="5147536"/>
            <a:chOff x="0" y="0"/>
            <a:chExt cx="5852160" cy="3291840"/>
          </a:xfrm>
        </p:grpSpPr>
        <p:sp>
          <p:nvSpPr>
            <p:cNvPr id="12" name="Freeform 12"/>
            <p:cNvSpPr/>
            <p:nvPr/>
          </p:nvSpPr>
          <p:spPr>
            <a:xfrm>
              <a:off x="0" y="17399"/>
              <a:ext cx="1966214" cy="3243707"/>
            </a:xfrm>
            <a:custGeom>
              <a:avLst/>
              <a:gdLst/>
              <a:ahLst/>
              <a:cxnLst/>
              <a:rect l="l" t="t" r="r" b="b"/>
              <a:pathLst>
                <a:path w="1966214" h="3243707">
                  <a:moveTo>
                    <a:pt x="0" y="0"/>
                  </a:moveTo>
                  <a:lnTo>
                    <a:pt x="1966214" y="0"/>
                  </a:lnTo>
                  <a:lnTo>
                    <a:pt x="1966214" y="3243707"/>
                  </a:lnTo>
                  <a:lnTo>
                    <a:pt x="0" y="324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768" r="-1076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74723" y="17399"/>
              <a:ext cx="1981581" cy="3243707"/>
            </a:xfrm>
            <a:custGeom>
              <a:avLst/>
              <a:gdLst/>
              <a:ahLst/>
              <a:cxnLst/>
              <a:rect l="l" t="t" r="r" b="b"/>
              <a:pathLst>
                <a:path w="1981581" h="3243707">
                  <a:moveTo>
                    <a:pt x="1981581" y="3243707"/>
                  </a:moveTo>
                  <a:lnTo>
                    <a:pt x="0" y="3243707"/>
                  </a:lnTo>
                  <a:lnTo>
                    <a:pt x="0" y="0"/>
                  </a:lnTo>
                  <a:lnTo>
                    <a:pt x="1981581" y="0"/>
                  </a:lnTo>
                  <a:lnTo>
                    <a:pt x="1981581" y="3243707"/>
                  </a:lnTo>
                  <a:close/>
                </a:path>
              </a:pathLst>
            </a:custGeom>
            <a:blipFill>
              <a:blip r:embed="rId9"/>
              <a:stretch>
                <a:fillRect t="-4344" b="-434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966337" y="17399"/>
              <a:ext cx="1885823" cy="3259074"/>
            </a:xfrm>
            <a:custGeom>
              <a:avLst/>
              <a:gdLst/>
              <a:ahLst/>
              <a:cxnLst/>
              <a:rect l="l" t="t" r="r" b="b"/>
              <a:pathLst>
                <a:path w="1885823" h="3259074">
                  <a:moveTo>
                    <a:pt x="1885823" y="3259074"/>
                  </a:moveTo>
                  <a:lnTo>
                    <a:pt x="0" y="3259074"/>
                  </a:lnTo>
                  <a:lnTo>
                    <a:pt x="0" y="0"/>
                  </a:lnTo>
                  <a:lnTo>
                    <a:pt x="1885823" y="0"/>
                  </a:lnTo>
                  <a:lnTo>
                    <a:pt x="1885823" y="3259074"/>
                  </a:lnTo>
                  <a:close/>
                </a:path>
              </a:pathLst>
            </a:custGeom>
            <a:blipFill>
              <a:blip r:embed="rId10"/>
              <a:stretch>
                <a:fillRect l="-2969" t="-8827" r="-2969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5852160" cy="3291840"/>
            </a:xfrm>
            <a:custGeom>
              <a:avLst/>
              <a:gdLst/>
              <a:ahLst/>
              <a:cxnLst/>
              <a:rect l="l" t="t" r="r" b="b"/>
              <a:pathLst>
                <a:path w="5852160" h="329184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74146" y="-481135"/>
            <a:ext cx="2646607" cy="2464403"/>
            <a:chOff x="0" y="0"/>
            <a:chExt cx="3528809" cy="32858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1662" y="1048724"/>
              <a:ext cx="2237147" cy="223714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37047" cy="143704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-732753" y="8303732"/>
            <a:ext cx="2646607" cy="2464403"/>
            <a:chOff x="0" y="0"/>
            <a:chExt cx="3528809" cy="328587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2237147" cy="22371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2091762" y="1848824"/>
              <a:ext cx="1437047" cy="1437047"/>
            </a:xfrm>
            <a:prstGeom prst="rect">
              <a:avLst/>
            </a:prstGeom>
          </p:spPr>
        </p:pic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84774" y="3077322"/>
            <a:ext cx="5277638" cy="5226411"/>
            <a:chOff x="0" y="0"/>
            <a:chExt cx="5233670" cy="5182870"/>
          </a:xfrm>
        </p:grpSpPr>
        <p:sp>
          <p:nvSpPr>
            <p:cNvPr id="9" name="Freeform 9"/>
            <p:cNvSpPr/>
            <p:nvPr/>
          </p:nvSpPr>
          <p:spPr>
            <a:xfrm>
              <a:off x="-453390" y="-570230"/>
              <a:ext cx="6141720" cy="6049010"/>
            </a:xfrm>
            <a:custGeom>
              <a:avLst/>
              <a:gdLst/>
              <a:ahLst/>
              <a:cxnLst/>
              <a:rect l="l" t="t" r="r" b="b"/>
              <a:pathLst>
                <a:path w="6141720" h="6049010">
                  <a:moveTo>
                    <a:pt x="3069590" y="1248410"/>
                  </a:moveTo>
                  <a:cubicBezTo>
                    <a:pt x="3069590" y="0"/>
                    <a:pt x="1065530" y="730250"/>
                    <a:pt x="1892300" y="1676400"/>
                  </a:cubicBezTo>
                  <a:cubicBezTo>
                    <a:pt x="1065530" y="730250"/>
                    <a:pt x="0" y="2576830"/>
                    <a:pt x="1266190" y="2760980"/>
                  </a:cubicBezTo>
                  <a:cubicBezTo>
                    <a:pt x="0" y="2576830"/>
                    <a:pt x="369570" y="4677410"/>
                    <a:pt x="1484630" y="3995420"/>
                  </a:cubicBezTo>
                  <a:cubicBezTo>
                    <a:pt x="370840" y="4677410"/>
                    <a:pt x="2004060" y="6049010"/>
                    <a:pt x="2444750" y="4800600"/>
                  </a:cubicBezTo>
                  <a:cubicBezTo>
                    <a:pt x="2004060" y="6049010"/>
                    <a:pt x="4137660" y="6049010"/>
                    <a:pt x="3696970" y="4800600"/>
                  </a:cubicBezTo>
                  <a:cubicBezTo>
                    <a:pt x="4137660" y="6049010"/>
                    <a:pt x="5770880" y="4677410"/>
                    <a:pt x="4657090" y="3995420"/>
                  </a:cubicBezTo>
                  <a:cubicBezTo>
                    <a:pt x="5770880" y="4677410"/>
                    <a:pt x="6141720" y="2576830"/>
                    <a:pt x="4874260" y="2762250"/>
                  </a:cubicBezTo>
                  <a:cubicBezTo>
                    <a:pt x="6141720" y="2578100"/>
                    <a:pt x="5074920" y="730250"/>
                    <a:pt x="4248150" y="1677670"/>
                  </a:cubicBezTo>
                  <a:cubicBezTo>
                    <a:pt x="5073650" y="730250"/>
                    <a:pt x="3069590" y="0"/>
                    <a:pt x="3069590" y="1248410"/>
                  </a:cubicBezTo>
                  <a:close/>
                </a:path>
              </a:pathLst>
            </a:custGeom>
            <a:blipFill>
              <a:blip r:embed="rId4"/>
              <a:stretch>
                <a:fillRect t="-33217" b="-145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-71120" y="-64770"/>
              <a:ext cx="5373370" cy="5261610"/>
            </a:xfrm>
            <a:custGeom>
              <a:avLst/>
              <a:gdLst/>
              <a:ahLst/>
              <a:cxnLst/>
              <a:rect l="l" t="t" r="r" b="b"/>
              <a:pathLst>
                <a:path w="5373370" h="5261610">
                  <a:moveTo>
                    <a:pt x="2687320" y="5247640"/>
                  </a:moveTo>
                  <a:cubicBezTo>
                    <a:pt x="2520950" y="5247640"/>
                    <a:pt x="2353310" y="5199380"/>
                    <a:pt x="2223770" y="5104130"/>
                  </a:cubicBezTo>
                  <a:cubicBezTo>
                    <a:pt x="2105660" y="5016500"/>
                    <a:pt x="1938020" y="4827270"/>
                    <a:pt x="1996440" y="4479290"/>
                  </a:cubicBezTo>
                  <a:cubicBezTo>
                    <a:pt x="1826260" y="4781550"/>
                    <a:pt x="1583690" y="4822190"/>
                    <a:pt x="1442720" y="4815840"/>
                  </a:cubicBezTo>
                  <a:cubicBezTo>
                    <a:pt x="1122680" y="4801870"/>
                    <a:pt x="806450" y="4541520"/>
                    <a:pt x="723900" y="4224020"/>
                  </a:cubicBezTo>
                  <a:cubicBezTo>
                    <a:pt x="687070" y="4080510"/>
                    <a:pt x="674370" y="3823970"/>
                    <a:pt x="937260" y="3590290"/>
                  </a:cubicBezTo>
                  <a:cubicBezTo>
                    <a:pt x="624840" y="3713480"/>
                    <a:pt x="417830" y="3595370"/>
                    <a:pt x="314960" y="3503930"/>
                  </a:cubicBezTo>
                  <a:cubicBezTo>
                    <a:pt x="80010" y="3291840"/>
                    <a:pt x="0" y="2876550"/>
                    <a:pt x="139700" y="2578100"/>
                  </a:cubicBezTo>
                  <a:cubicBezTo>
                    <a:pt x="201930" y="2444750"/>
                    <a:pt x="354330" y="2240280"/>
                    <a:pt x="697230" y="2228850"/>
                  </a:cubicBezTo>
                  <a:cubicBezTo>
                    <a:pt x="388620" y="2124710"/>
                    <a:pt x="308610" y="1907540"/>
                    <a:pt x="289560" y="1772920"/>
                  </a:cubicBezTo>
                  <a:cubicBezTo>
                    <a:pt x="243840" y="1454150"/>
                    <a:pt x="453390" y="1080770"/>
                    <a:pt x="756920" y="942340"/>
                  </a:cubicBezTo>
                  <a:cubicBezTo>
                    <a:pt x="887730" y="882650"/>
                    <a:pt x="1127760" y="825500"/>
                    <a:pt x="1388110" y="1032510"/>
                  </a:cubicBezTo>
                  <a:cubicBezTo>
                    <a:pt x="1224280" y="756920"/>
                    <a:pt x="1306830" y="539750"/>
                    <a:pt x="1380490" y="425450"/>
                  </a:cubicBezTo>
                  <a:cubicBezTo>
                    <a:pt x="1554480" y="152400"/>
                    <a:pt x="1968500" y="0"/>
                    <a:pt x="2283460" y="91440"/>
                  </a:cubicBezTo>
                  <a:cubicBezTo>
                    <a:pt x="2418080" y="130810"/>
                    <a:pt x="2628900" y="242570"/>
                    <a:pt x="2687320" y="560070"/>
                  </a:cubicBezTo>
                  <a:cubicBezTo>
                    <a:pt x="2747010" y="242570"/>
                    <a:pt x="2956560" y="130810"/>
                    <a:pt x="3089910" y="92710"/>
                  </a:cubicBezTo>
                  <a:cubicBezTo>
                    <a:pt x="3404870" y="0"/>
                    <a:pt x="3818890" y="153670"/>
                    <a:pt x="3992880" y="426720"/>
                  </a:cubicBezTo>
                  <a:cubicBezTo>
                    <a:pt x="4065270" y="541020"/>
                    <a:pt x="4147820" y="758190"/>
                    <a:pt x="3985260" y="1033780"/>
                  </a:cubicBezTo>
                  <a:cubicBezTo>
                    <a:pt x="4245610" y="826770"/>
                    <a:pt x="4485640" y="883920"/>
                    <a:pt x="4616450" y="943610"/>
                  </a:cubicBezTo>
                  <a:cubicBezTo>
                    <a:pt x="4919980" y="1083310"/>
                    <a:pt x="5129530" y="1455420"/>
                    <a:pt x="5083810" y="1775460"/>
                  </a:cubicBezTo>
                  <a:cubicBezTo>
                    <a:pt x="5064760" y="1908810"/>
                    <a:pt x="4984750" y="2127250"/>
                    <a:pt x="4676140" y="2231390"/>
                  </a:cubicBezTo>
                  <a:cubicBezTo>
                    <a:pt x="5020310" y="2242820"/>
                    <a:pt x="5171440" y="2447290"/>
                    <a:pt x="5233670" y="2580640"/>
                  </a:cubicBezTo>
                  <a:cubicBezTo>
                    <a:pt x="5373370" y="2879090"/>
                    <a:pt x="5294629" y="3294380"/>
                    <a:pt x="5057140" y="3505200"/>
                  </a:cubicBezTo>
                  <a:cubicBezTo>
                    <a:pt x="4954270" y="3596640"/>
                    <a:pt x="4747260" y="3714750"/>
                    <a:pt x="4434840" y="3591560"/>
                  </a:cubicBezTo>
                  <a:cubicBezTo>
                    <a:pt x="4699000" y="3825240"/>
                    <a:pt x="4686300" y="4080510"/>
                    <a:pt x="4648200" y="4225290"/>
                  </a:cubicBezTo>
                  <a:cubicBezTo>
                    <a:pt x="4565650" y="4544060"/>
                    <a:pt x="4250690" y="4803140"/>
                    <a:pt x="3929379" y="4817110"/>
                  </a:cubicBezTo>
                  <a:cubicBezTo>
                    <a:pt x="3787139" y="4823460"/>
                    <a:pt x="3544570" y="4781550"/>
                    <a:pt x="3375659" y="4480560"/>
                  </a:cubicBezTo>
                  <a:cubicBezTo>
                    <a:pt x="3434079" y="4828540"/>
                    <a:pt x="3266439" y="5017770"/>
                    <a:pt x="3148329" y="5105400"/>
                  </a:cubicBezTo>
                  <a:cubicBezTo>
                    <a:pt x="3021330" y="5199380"/>
                    <a:pt x="2854960" y="5247640"/>
                    <a:pt x="2687320" y="5247640"/>
                  </a:cubicBezTo>
                  <a:close/>
                  <a:moveTo>
                    <a:pt x="2076450" y="4300220"/>
                  </a:moveTo>
                  <a:cubicBezTo>
                    <a:pt x="1917700" y="4752340"/>
                    <a:pt x="2112010" y="4980940"/>
                    <a:pt x="2242820" y="5077460"/>
                  </a:cubicBezTo>
                  <a:cubicBezTo>
                    <a:pt x="2491740" y="5261610"/>
                    <a:pt x="2882900" y="5261610"/>
                    <a:pt x="3131820" y="5077460"/>
                  </a:cubicBezTo>
                  <a:cubicBezTo>
                    <a:pt x="3262630" y="4980940"/>
                    <a:pt x="3458210" y="4751070"/>
                    <a:pt x="3298190" y="4300220"/>
                  </a:cubicBezTo>
                  <a:lnTo>
                    <a:pt x="3328670" y="4290060"/>
                  </a:lnTo>
                  <a:cubicBezTo>
                    <a:pt x="3486150" y="4735830"/>
                    <a:pt x="3774440" y="4791710"/>
                    <a:pt x="3931920" y="4784090"/>
                  </a:cubicBezTo>
                  <a:cubicBezTo>
                    <a:pt x="4234180" y="4771390"/>
                    <a:pt x="4542790" y="4516120"/>
                    <a:pt x="4621530" y="4216400"/>
                  </a:cubicBezTo>
                  <a:cubicBezTo>
                    <a:pt x="4663440" y="4056380"/>
                    <a:pt x="4671060" y="3751580"/>
                    <a:pt x="4265930" y="3503930"/>
                  </a:cubicBezTo>
                  <a:lnTo>
                    <a:pt x="4282440" y="3477260"/>
                  </a:lnTo>
                  <a:cubicBezTo>
                    <a:pt x="4573270" y="3655060"/>
                    <a:pt x="4842510" y="3656330"/>
                    <a:pt x="5039360" y="3481070"/>
                  </a:cubicBezTo>
                  <a:cubicBezTo>
                    <a:pt x="5266690" y="3277870"/>
                    <a:pt x="5341620" y="2880360"/>
                    <a:pt x="5208270" y="2593340"/>
                  </a:cubicBezTo>
                  <a:cubicBezTo>
                    <a:pt x="5138420" y="2444750"/>
                    <a:pt x="4954270" y="2205990"/>
                    <a:pt x="4494529" y="2273300"/>
                  </a:cubicBezTo>
                  <a:lnTo>
                    <a:pt x="4489450" y="2241550"/>
                  </a:lnTo>
                  <a:cubicBezTo>
                    <a:pt x="4817109" y="2193290"/>
                    <a:pt x="5017770" y="2026920"/>
                    <a:pt x="5054600" y="1770380"/>
                  </a:cubicBezTo>
                  <a:cubicBezTo>
                    <a:pt x="5099050" y="1464310"/>
                    <a:pt x="4897120" y="1106170"/>
                    <a:pt x="4605020" y="971550"/>
                  </a:cubicBezTo>
                  <a:cubicBezTo>
                    <a:pt x="4460240" y="905510"/>
                    <a:pt x="4173220" y="843280"/>
                    <a:pt x="3877310" y="1182370"/>
                  </a:cubicBezTo>
                  <a:lnTo>
                    <a:pt x="3853180" y="1162050"/>
                  </a:lnTo>
                  <a:cubicBezTo>
                    <a:pt x="4066540" y="916940"/>
                    <a:pt x="4107180" y="661670"/>
                    <a:pt x="3967480" y="443230"/>
                  </a:cubicBezTo>
                  <a:cubicBezTo>
                    <a:pt x="3799840" y="180340"/>
                    <a:pt x="3402330" y="33020"/>
                    <a:pt x="3100070" y="121920"/>
                  </a:cubicBezTo>
                  <a:cubicBezTo>
                    <a:pt x="2844800" y="196850"/>
                    <a:pt x="2703830" y="416560"/>
                    <a:pt x="2703830" y="742950"/>
                  </a:cubicBezTo>
                  <a:lnTo>
                    <a:pt x="2672080" y="742950"/>
                  </a:lnTo>
                  <a:cubicBezTo>
                    <a:pt x="2672080" y="417830"/>
                    <a:pt x="2531110" y="196850"/>
                    <a:pt x="2275840" y="121920"/>
                  </a:cubicBezTo>
                  <a:cubicBezTo>
                    <a:pt x="1972310" y="33020"/>
                    <a:pt x="1576070" y="180340"/>
                    <a:pt x="1408430" y="441960"/>
                  </a:cubicBezTo>
                  <a:cubicBezTo>
                    <a:pt x="1268730" y="660400"/>
                    <a:pt x="1309370" y="915670"/>
                    <a:pt x="1522730" y="1160780"/>
                  </a:cubicBezTo>
                  <a:lnTo>
                    <a:pt x="1498600" y="1181100"/>
                  </a:lnTo>
                  <a:cubicBezTo>
                    <a:pt x="1202690" y="843280"/>
                    <a:pt x="915670" y="904240"/>
                    <a:pt x="770890" y="970280"/>
                  </a:cubicBezTo>
                  <a:cubicBezTo>
                    <a:pt x="478790" y="1103630"/>
                    <a:pt x="278130" y="1461770"/>
                    <a:pt x="321310" y="1769110"/>
                  </a:cubicBezTo>
                  <a:cubicBezTo>
                    <a:pt x="358140" y="2025650"/>
                    <a:pt x="558800" y="2193290"/>
                    <a:pt x="886460" y="2240280"/>
                  </a:cubicBezTo>
                  <a:lnTo>
                    <a:pt x="881380" y="2272030"/>
                  </a:lnTo>
                  <a:cubicBezTo>
                    <a:pt x="421640" y="2204720"/>
                    <a:pt x="237490" y="2443480"/>
                    <a:pt x="167640" y="2592070"/>
                  </a:cubicBezTo>
                  <a:cubicBezTo>
                    <a:pt x="34290" y="2879090"/>
                    <a:pt x="109220" y="3276600"/>
                    <a:pt x="336550" y="3479800"/>
                  </a:cubicBezTo>
                  <a:cubicBezTo>
                    <a:pt x="533400" y="3655060"/>
                    <a:pt x="802640" y="3655060"/>
                    <a:pt x="1093470" y="3475990"/>
                  </a:cubicBezTo>
                  <a:lnTo>
                    <a:pt x="1109980" y="3502661"/>
                  </a:lnTo>
                  <a:cubicBezTo>
                    <a:pt x="704850" y="3750311"/>
                    <a:pt x="713740" y="4055111"/>
                    <a:pt x="754380" y="4215131"/>
                  </a:cubicBezTo>
                  <a:cubicBezTo>
                    <a:pt x="831850" y="4516121"/>
                    <a:pt x="1141730" y="4770121"/>
                    <a:pt x="1443990" y="4782821"/>
                  </a:cubicBezTo>
                  <a:cubicBezTo>
                    <a:pt x="1601470" y="4789171"/>
                    <a:pt x="1889760" y="4734561"/>
                    <a:pt x="2047240" y="4288791"/>
                  </a:cubicBezTo>
                  <a:lnTo>
                    <a:pt x="2076450" y="4300220"/>
                  </a:lnTo>
                  <a:close/>
                </a:path>
              </a:pathLst>
            </a:custGeom>
            <a:solidFill>
              <a:srgbClr val="4A1E3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t="16484"/>
          <a:stretch>
            <a:fillRect/>
          </a:stretch>
        </p:blipFill>
        <p:spPr>
          <a:xfrm>
            <a:off x="10955973" y="5310098"/>
            <a:ext cx="6303327" cy="394820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03421" y="2550180"/>
            <a:ext cx="6303327" cy="355054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28700" y="781051"/>
            <a:ext cx="9927273" cy="2133633"/>
            <a:chOff x="0" y="0"/>
            <a:chExt cx="13236364" cy="284484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"/>
              <a:ext cx="13236364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spc="215">
                  <a:solidFill>
                    <a:srgbClr val="0F7D80"/>
                  </a:solidFill>
                  <a:latin typeface="Quicksand Bold"/>
                </a:rPr>
                <a:t>Final Design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889169"/>
              <a:ext cx="12728364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7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007228" y="-2032139"/>
            <a:ext cx="48302456" cy="13487411"/>
            <a:chOff x="0" y="0"/>
            <a:chExt cx="64403275" cy="179832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4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366520"/>
              <a:ext cx="32928403" cy="1761669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34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31474872" y="0"/>
              <a:ext cx="32928403" cy="1761669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5066360" y="-1172305"/>
            <a:ext cx="4393945" cy="4393945"/>
            <a:chOff x="0" y="0"/>
            <a:chExt cx="5858594" cy="58585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419315" y="0"/>
              <a:ext cx="3439279" cy="343927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29145"/>
              <a:ext cx="1580989" cy="158098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70488" y="4277605"/>
              <a:ext cx="1580989" cy="15809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8978" y="3228626"/>
              <a:ext cx="1580989" cy="158098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-10800000">
            <a:off x="-1168273" y="7061327"/>
            <a:ext cx="4393945" cy="4393945"/>
            <a:chOff x="0" y="0"/>
            <a:chExt cx="5858594" cy="58585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419315" y="0"/>
              <a:ext cx="3439279" cy="343927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29145"/>
              <a:ext cx="1580989" cy="158098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70488" y="4277605"/>
              <a:ext cx="1580989" cy="158098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8978" y="3228626"/>
              <a:ext cx="1580989" cy="1580989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3538144" y="3812222"/>
            <a:ext cx="11211712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 spc="600">
                <a:solidFill>
                  <a:srgbClr val="FFE6DE"/>
                </a:solidFill>
                <a:latin typeface="Quicksand Bold"/>
              </a:rPr>
              <a:t>SOUND</a:t>
            </a:r>
          </a:p>
          <a:p>
            <a:pPr algn="ctr">
              <a:lnSpc>
                <a:spcPts val="18000"/>
              </a:lnSpc>
            </a:pPr>
            <a:endParaRPr lang="en-US" sz="15000" spc="600">
              <a:solidFill>
                <a:srgbClr val="FFE6DE"/>
              </a:solidFill>
              <a:latin typeface="Quicksand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2635">
            <a:off x="9515266" y="-3905999"/>
            <a:ext cx="13691733" cy="73250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2128" y="4152611"/>
            <a:ext cx="11301259" cy="584840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694547"/>
            <a:ext cx="9927273" cy="2136206"/>
            <a:chOff x="0" y="0"/>
            <a:chExt cx="13236364" cy="2848275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3236364" cy="1444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spc="215">
                  <a:solidFill>
                    <a:srgbClr val="0F7D80"/>
                  </a:solidFill>
                  <a:latin typeface="Quicksand Bold"/>
                </a:rPr>
                <a:t>Ideation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83053"/>
              <a:ext cx="12728364" cy="96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799" spc="191">
                  <a:solidFill>
                    <a:srgbClr val="B8627D"/>
                  </a:solidFill>
                  <a:latin typeface="Quicksand Bold"/>
                </a:rPr>
                <a:t>MAIN CONCEPT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5492" y="3182348"/>
            <a:ext cx="4593273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Nature theme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7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7719" y="-202480"/>
            <a:ext cx="20894728" cy="1117868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95298" y="4019550"/>
            <a:ext cx="4038601" cy="5772150"/>
          </a:xfrm>
          <a:prstGeom prst="rect">
            <a:avLst/>
          </a:prstGeom>
          <a:solidFill>
            <a:srgbClr val="FFE6DE"/>
          </a:solidFill>
        </p:spPr>
      </p:sp>
      <p:grpSp>
        <p:nvGrpSpPr>
          <p:cNvPr id="4" name="Group 4"/>
          <p:cNvGrpSpPr/>
          <p:nvPr/>
        </p:nvGrpSpPr>
        <p:grpSpPr>
          <a:xfrm>
            <a:off x="1743074" y="3248025"/>
            <a:ext cx="1543050" cy="15430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DE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5087619" y="4019550"/>
            <a:ext cx="4038601" cy="5772150"/>
          </a:xfrm>
          <a:prstGeom prst="rect">
            <a:avLst/>
          </a:prstGeom>
          <a:solidFill>
            <a:srgbClr val="FFE6DE"/>
          </a:solidFill>
        </p:spPr>
      </p:sp>
      <p:grpSp>
        <p:nvGrpSpPr>
          <p:cNvPr id="7" name="Group 7"/>
          <p:cNvGrpSpPr/>
          <p:nvPr/>
        </p:nvGrpSpPr>
        <p:grpSpPr>
          <a:xfrm>
            <a:off x="6162674" y="3248025"/>
            <a:ext cx="1543050" cy="1543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DE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542944" y="3628295"/>
            <a:ext cx="782510" cy="78251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9420860" y="4019550"/>
            <a:ext cx="4038601" cy="5772150"/>
          </a:xfrm>
          <a:prstGeom prst="rect">
            <a:avLst/>
          </a:prstGeom>
          <a:solidFill>
            <a:srgbClr val="FFE6DE"/>
          </a:solidFill>
        </p:spPr>
      </p:sp>
      <p:grpSp>
        <p:nvGrpSpPr>
          <p:cNvPr id="11" name="Group 11"/>
          <p:cNvGrpSpPr/>
          <p:nvPr/>
        </p:nvGrpSpPr>
        <p:grpSpPr>
          <a:xfrm>
            <a:off x="10582275" y="3248025"/>
            <a:ext cx="1543050" cy="15430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D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55681" y="3628295"/>
            <a:ext cx="782510" cy="78251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3754101" y="4019550"/>
            <a:ext cx="4038601" cy="5772150"/>
          </a:xfrm>
          <a:prstGeom prst="rect">
            <a:avLst/>
          </a:prstGeom>
          <a:solidFill>
            <a:srgbClr val="FFE6DE"/>
          </a:solidFill>
        </p:spPr>
      </p:sp>
      <p:grpSp>
        <p:nvGrpSpPr>
          <p:cNvPr id="15" name="Group 15"/>
          <p:cNvGrpSpPr/>
          <p:nvPr/>
        </p:nvGrpSpPr>
        <p:grpSpPr>
          <a:xfrm>
            <a:off x="15001876" y="3248025"/>
            <a:ext cx="1543050" cy="15430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DE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75282" y="3628295"/>
            <a:ext cx="782510" cy="78251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17470" y="3628295"/>
            <a:ext cx="782510" cy="78251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5163" y="5386859"/>
            <a:ext cx="3418872" cy="226686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437186" y="5570057"/>
            <a:ext cx="3393687" cy="190046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 b="9200"/>
          <a:stretch>
            <a:fillRect/>
          </a:stretch>
        </p:blipFill>
        <p:spPr>
          <a:xfrm>
            <a:off x="9824366" y="5416830"/>
            <a:ext cx="3361728" cy="223689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183361" y="5386859"/>
            <a:ext cx="3405481" cy="226619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1521" y="8833541"/>
            <a:ext cx="3335974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BGM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65789" y="1165960"/>
            <a:ext cx="14556423" cy="110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spc="128">
                <a:solidFill>
                  <a:srgbClr val="FFE6DE"/>
                </a:solidFill>
                <a:latin typeface="Quicksand"/>
              </a:rPr>
              <a:t>Sound Chosen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53513" y="7974892"/>
            <a:ext cx="3706814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FLAPPING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72174" y="8125679"/>
            <a:ext cx="3335974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MUD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05414" y="8125679"/>
            <a:ext cx="3335974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GRASS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9349" y="8833541"/>
            <a:ext cx="3335974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STEP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50120" y="8833541"/>
            <a:ext cx="3335974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STEP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83361" y="8833541"/>
            <a:ext cx="3335974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STEP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1521" y="8125679"/>
            <a:ext cx="3335974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RIVER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77426" y="-7491131"/>
            <a:ext cx="20894728" cy="111786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4044" t="5781" r="4604" b="7358"/>
          <a:stretch>
            <a:fillRect/>
          </a:stretch>
        </p:blipFill>
        <p:spPr>
          <a:xfrm>
            <a:off x="1341647" y="2163090"/>
            <a:ext cx="2196181" cy="1524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44234" t="64418" r="29888" b="16204"/>
          <a:stretch>
            <a:fillRect/>
          </a:stretch>
        </p:blipFill>
        <p:spPr>
          <a:xfrm>
            <a:off x="1558276" y="4420307"/>
            <a:ext cx="1762924" cy="17601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79135" y="7199607"/>
            <a:ext cx="2058693" cy="20586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11908" y="2163090"/>
            <a:ext cx="2494118" cy="16033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611908" y="4996715"/>
            <a:ext cx="2797139" cy="11837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708772" y="7199607"/>
            <a:ext cx="2397254" cy="184476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0613" y="36946"/>
            <a:ext cx="14556423" cy="110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4"/>
              </a:lnSpc>
            </a:pPr>
            <a:r>
              <a:rPr lang="en-US" sz="6395" spc="127">
                <a:solidFill>
                  <a:srgbClr val="0F7D80"/>
                </a:solidFill>
                <a:latin typeface="Quicksand Bold"/>
              </a:rPr>
              <a:t>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61819" y="2631359"/>
            <a:ext cx="4682181" cy="59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4024" spc="160">
                <a:solidFill>
                  <a:srgbClr val="B8627D"/>
                </a:solidFill>
                <a:latin typeface="Quicksand Bold"/>
              </a:rPr>
              <a:t>Adruino Unos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5805" y="4429832"/>
            <a:ext cx="4680010" cy="18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7"/>
              </a:lnSpc>
            </a:pPr>
            <a:r>
              <a:rPr lang="en-US" sz="4022" spc="160">
                <a:solidFill>
                  <a:srgbClr val="B8627D"/>
                </a:solidFill>
                <a:latin typeface="Quicksand Bold"/>
              </a:rPr>
              <a:t> Serial MP3 Player Module (UART)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5805" y="7935134"/>
            <a:ext cx="4680010" cy="59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7"/>
              </a:lnSpc>
            </a:pPr>
            <a:r>
              <a:rPr lang="en-US" sz="4022" spc="160">
                <a:solidFill>
                  <a:srgbClr val="B8627D"/>
                </a:solidFill>
                <a:latin typeface="Quicksand Bold"/>
              </a:rPr>
              <a:t>5V Power supply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7119" y="2631359"/>
            <a:ext cx="5469827" cy="59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4024" spc="160">
                <a:solidFill>
                  <a:srgbClr val="B8627D"/>
                </a:solidFill>
                <a:latin typeface="Quicksand Bold"/>
              </a:rPr>
              <a:t> WS2811 LED Strips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35120" y="5173449"/>
            <a:ext cx="4682181" cy="59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4024" spc="160">
                <a:solidFill>
                  <a:srgbClr val="B8627D"/>
                </a:solidFill>
                <a:latin typeface="Quicksand Bold"/>
              </a:rPr>
              <a:t>Wires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70941" y="7713994"/>
            <a:ext cx="4682181" cy="59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4024" spc="160">
                <a:solidFill>
                  <a:srgbClr val="B8627D"/>
                </a:solidFill>
                <a:latin typeface="Quicksand Bold"/>
              </a:rPr>
              <a:t>Pressure Sensors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67536" y="347662"/>
            <a:ext cx="14791764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31"/>
              </a:lnSpc>
            </a:pPr>
            <a:r>
              <a:rPr lang="en-US" sz="8943" spc="268">
                <a:solidFill>
                  <a:srgbClr val="0F7D80"/>
                </a:solidFill>
                <a:latin typeface="Quicksand Bold"/>
              </a:rPr>
              <a:t>INTRODUCTION VIDEO</a:t>
            </a:r>
          </a:p>
        </p:txBody>
      </p:sp>
      <p:pic>
        <p:nvPicPr>
          <p:cNvPr id="3" name="DIP final video">
            <a:hlinkClick r:id="" action="ppaction://media"/>
            <a:extLst>
              <a:ext uri="{FF2B5EF4-FFF2-40B4-BE49-F238E27FC236}">
                <a16:creationId xmlns:a16="http://schemas.microsoft.com/office/drawing/2014/main" id="{B6E722C5-3FC1-B6C6-3E55-02377D927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800" y="2019300"/>
            <a:ext cx="13868400" cy="758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03364" y="-6035180"/>
            <a:ext cx="20894728" cy="111786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3563" r="3563"/>
          <a:stretch>
            <a:fillRect/>
          </a:stretch>
        </p:blipFill>
        <p:spPr>
          <a:xfrm rot="5400000">
            <a:off x="6603395" y="483204"/>
            <a:ext cx="3709632" cy="53257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813371" y="7114932"/>
            <a:ext cx="2216801" cy="1710622"/>
            <a:chOff x="0" y="0"/>
            <a:chExt cx="593147" cy="4577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3147" cy="457709"/>
            </a:xfrm>
            <a:custGeom>
              <a:avLst/>
              <a:gdLst/>
              <a:ahLst/>
              <a:cxnLst/>
              <a:rect l="l" t="t" r="r" b="b"/>
              <a:pathLst>
                <a:path w="593147" h="457709">
                  <a:moveTo>
                    <a:pt x="0" y="0"/>
                  </a:moveTo>
                  <a:lnTo>
                    <a:pt x="593147" y="0"/>
                  </a:lnTo>
                  <a:lnTo>
                    <a:pt x="593147" y="457709"/>
                  </a:lnTo>
                  <a:lnTo>
                    <a:pt x="0" y="457709"/>
                  </a:lnTo>
                  <a:close/>
                </a:path>
              </a:pathLst>
            </a:custGeom>
            <a:solidFill>
              <a:srgbClr val="0F7D8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rot="-8751529">
            <a:off x="3320784" y="6600821"/>
            <a:ext cx="131091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rot="-10800000">
            <a:off x="3394009" y="7734116"/>
            <a:ext cx="109551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rot="9424607">
            <a:off x="3339738" y="9255158"/>
            <a:ext cx="11894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-698015">
            <a:off x="10803877" y="7243037"/>
            <a:ext cx="163109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rot="1015646">
            <a:off x="10786048" y="8509211"/>
            <a:ext cx="16738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492731" y="5675629"/>
            <a:ext cx="2700401" cy="943943"/>
            <a:chOff x="0" y="0"/>
            <a:chExt cx="722544" cy="2525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2544" cy="252570"/>
            </a:xfrm>
            <a:custGeom>
              <a:avLst/>
              <a:gdLst/>
              <a:ahLst/>
              <a:cxnLst/>
              <a:rect l="l" t="t" r="r" b="b"/>
              <a:pathLst>
                <a:path w="722544" h="252570">
                  <a:moveTo>
                    <a:pt x="0" y="0"/>
                  </a:moveTo>
                  <a:lnTo>
                    <a:pt x="722544" y="0"/>
                  </a:lnTo>
                  <a:lnTo>
                    <a:pt x="722544" y="252570"/>
                  </a:lnTo>
                  <a:lnTo>
                    <a:pt x="0" y="252570"/>
                  </a:lnTo>
                  <a:close/>
                </a:path>
              </a:pathLst>
            </a:custGeom>
            <a:solidFill>
              <a:srgbClr val="B44B3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92731" y="7341335"/>
            <a:ext cx="2700401" cy="943943"/>
            <a:chOff x="0" y="0"/>
            <a:chExt cx="722544" cy="2525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2544" cy="252570"/>
            </a:xfrm>
            <a:custGeom>
              <a:avLst/>
              <a:gdLst/>
              <a:ahLst/>
              <a:cxnLst/>
              <a:rect l="l" t="t" r="r" b="b"/>
              <a:pathLst>
                <a:path w="722544" h="252570">
                  <a:moveTo>
                    <a:pt x="0" y="0"/>
                  </a:moveTo>
                  <a:lnTo>
                    <a:pt x="722544" y="0"/>
                  </a:lnTo>
                  <a:lnTo>
                    <a:pt x="722544" y="252570"/>
                  </a:lnTo>
                  <a:lnTo>
                    <a:pt x="0" y="252570"/>
                  </a:lnTo>
                  <a:close/>
                </a:path>
              </a:pathLst>
            </a:custGeom>
            <a:solidFill>
              <a:srgbClr val="B44B3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92731" y="9050851"/>
            <a:ext cx="2700401" cy="943943"/>
            <a:chOff x="0" y="0"/>
            <a:chExt cx="722544" cy="2525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2544" cy="252570"/>
            </a:xfrm>
            <a:custGeom>
              <a:avLst/>
              <a:gdLst/>
              <a:ahLst/>
              <a:cxnLst/>
              <a:rect l="l" t="t" r="r" b="b"/>
              <a:pathLst>
                <a:path w="722544" h="252570">
                  <a:moveTo>
                    <a:pt x="0" y="0"/>
                  </a:moveTo>
                  <a:lnTo>
                    <a:pt x="722544" y="0"/>
                  </a:lnTo>
                  <a:lnTo>
                    <a:pt x="722544" y="252570"/>
                  </a:lnTo>
                  <a:lnTo>
                    <a:pt x="0" y="252570"/>
                  </a:lnTo>
                  <a:close/>
                </a:path>
              </a:pathLst>
            </a:custGeom>
            <a:solidFill>
              <a:srgbClr val="B44B3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0527" y="6246330"/>
            <a:ext cx="1607998" cy="160799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263">
                  <a:solidFill>
                    <a:srgbClr val="FFFFFF"/>
                  </a:solidFill>
                  <a:latin typeface="Quicksand"/>
                </a:rPr>
                <a:t>PCM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03240" y="-4760"/>
            <a:ext cx="14556423" cy="110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4"/>
              </a:lnSpc>
            </a:pPr>
            <a:r>
              <a:rPr lang="en-US" sz="6395" spc="127">
                <a:solidFill>
                  <a:srgbClr val="0F7D80"/>
                </a:solidFill>
                <a:latin typeface="Quicksand Bold"/>
              </a:rPr>
              <a:t>Overall Sound Setup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53101" y="7599780"/>
            <a:ext cx="1875479" cy="52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Adruino A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503195" y="8126764"/>
            <a:ext cx="1622663" cy="162266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spc="264">
                  <a:solidFill>
                    <a:srgbClr val="FFFFFF"/>
                  </a:solidFill>
                  <a:latin typeface="Quicksand"/>
                </a:rPr>
                <a:t>UART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92731" y="5574458"/>
            <a:ext cx="2658143" cy="104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sz="3045">
                <a:solidFill>
                  <a:srgbClr val="FFFFFF"/>
                </a:solidFill>
                <a:latin typeface="Canva Sans"/>
              </a:rPr>
              <a:t>Pressure sensor 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7716" y="7284185"/>
            <a:ext cx="2658143" cy="104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sz="3045">
                <a:solidFill>
                  <a:srgbClr val="FFFFFF"/>
                </a:solidFill>
                <a:latin typeface="Canva Sans"/>
              </a:rPr>
              <a:t>Pressure sensor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3860" y="8931305"/>
            <a:ext cx="2658143" cy="104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sz="3045">
                <a:solidFill>
                  <a:srgbClr val="FFFFFF"/>
                </a:solidFill>
                <a:latin typeface="Canva Sans"/>
              </a:rPr>
              <a:t>Pressure sensor 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458211" y="7078965"/>
            <a:ext cx="2216801" cy="1710622"/>
            <a:chOff x="0" y="0"/>
            <a:chExt cx="593147" cy="45770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93147" cy="457709"/>
            </a:xfrm>
            <a:custGeom>
              <a:avLst/>
              <a:gdLst/>
              <a:ahLst/>
              <a:cxnLst/>
              <a:rect l="l" t="t" r="r" b="b"/>
              <a:pathLst>
                <a:path w="593147" h="457709">
                  <a:moveTo>
                    <a:pt x="0" y="0"/>
                  </a:moveTo>
                  <a:lnTo>
                    <a:pt x="593147" y="0"/>
                  </a:lnTo>
                  <a:lnTo>
                    <a:pt x="593147" y="457709"/>
                  </a:lnTo>
                  <a:lnTo>
                    <a:pt x="0" y="457709"/>
                  </a:lnTo>
                  <a:close/>
                </a:path>
              </a:pathLst>
            </a:custGeom>
            <a:solidFill>
              <a:srgbClr val="0F7D8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625737" y="7599780"/>
            <a:ext cx="1881749" cy="52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Adruino B</a:t>
            </a:r>
          </a:p>
        </p:txBody>
      </p:sp>
      <p:sp>
        <p:nvSpPr>
          <p:cNvPr id="36" name="AutoShape 36"/>
          <p:cNvSpPr/>
          <p:nvPr/>
        </p:nvSpPr>
        <p:spPr>
          <a:xfrm rot="-86565">
            <a:off x="7029946" y="7933210"/>
            <a:ext cx="142849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4125858" y="6975000"/>
            <a:ext cx="90711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4125858" y="8899995"/>
            <a:ext cx="90711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15042499" y="6181225"/>
            <a:ext cx="2216801" cy="1710622"/>
            <a:chOff x="0" y="0"/>
            <a:chExt cx="593147" cy="45770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93147" cy="457709"/>
            </a:xfrm>
            <a:custGeom>
              <a:avLst/>
              <a:gdLst/>
              <a:ahLst/>
              <a:cxnLst/>
              <a:rect l="l" t="t" r="r" b="b"/>
              <a:pathLst>
                <a:path w="593147" h="457709">
                  <a:moveTo>
                    <a:pt x="0" y="0"/>
                  </a:moveTo>
                  <a:lnTo>
                    <a:pt x="593147" y="0"/>
                  </a:lnTo>
                  <a:lnTo>
                    <a:pt x="593147" y="457709"/>
                  </a:lnTo>
                  <a:lnTo>
                    <a:pt x="0" y="457709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5032974" y="8205683"/>
            <a:ext cx="2216801" cy="1710622"/>
            <a:chOff x="0" y="0"/>
            <a:chExt cx="593147" cy="4577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93147" cy="457709"/>
            </a:xfrm>
            <a:custGeom>
              <a:avLst/>
              <a:gdLst/>
              <a:ahLst/>
              <a:cxnLst/>
              <a:rect l="l" t="t" r="r" b="b"/>
              <a:pathLst>
                <a:path w="593147" h="457709">
                  <a:moveTo>
                    <a:pt x="0" y="0"/>
                  </a:moveTo>
                  <a:lnTo>
                    <a:pt x="593147" y="0"/>
                  </a:lnTo>
                  <a:lnTo>
                    <a:pt x="593147" y="457709"/>
                  </a:lnTo>
                  <a:lnTo>
                    <a:pt x="0" y="457709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5309199" y="6548572"/>
            <a:ext cx="1526539" cy="107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Speaker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Steps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309199" y="8432237"/>
            <a:ext cx="1526539" cy="107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Speaker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BGM</a:t>
            </a:r>
          </a:p>
        </p:txBody>
      </p:sp>
      <p:sp>
        <p:nvSpPr>
          <p:cNvPr id="47" name="AutoShape 47"/>
          <p:cNvSpPr/>
          <p:nvPr/>
        </p:nvSpPr>
        <p:spPr>
          <a:xfrm rot="5308903">
            <a:off x="8016926" y="5676242"/>
            <a:ext cx="110246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7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007228" y="-2032139"/>
            <a:ext cx="48302456" cy="13487411"/>
            <a:chOff x="0" y="0"/>
            <a:chExt cx="64403275" cy="179832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4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366520"/>
              <a:ext cx="32928403" cy="1761669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34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31474872" y="0"/>
              <a:ext cx="32928403" cy="1761669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5066360" y="-1172305"/>
            <a:ext cx="4393945" cy="4393945"/>
            <a:chOff x="0" y="0"/>
            <a:chExt cx="5858594" cy="58585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419315" y="0"/>
              <a:ext cx="3439279" cy="343927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29145"/>
              <a:ext cx="1580989" cy="158098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70488" y="4277605"/>
              <a:ext cx="1580989" cy="15809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8978" y="3228626"/>
              <a:ext cx="1580989" cy="158098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-10800000">
            <a:off x="-1168273" y="7061327"/>
            <a:ext cx="4393945" cy="4393945"/>
            <a:chOff x="0" y="0"/>
            <a:chExt cx="5858594" cy="58585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419315" y="0"/>
              <a:ext cx="3439279" cy="343927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29145"/>
              <a:ext cx="1580989" cy="158098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70488" y="4277605"/>
              <a:ext cx="1580989" cy="158098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8978" y="3228626"/>
              <a:ext cx="1580989" cy="1580989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3538144" y="4000500"/>
            <a:ext cx="1121171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 spc="600">
                <a:solidFill>
                  <a:srgbClr val="FFE6DE"/>
                </a:solidFill>
                <a:latin typeface="Quicksand Bold"/>
              </a:rPr>
              <a:t>LIGHT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7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71023" y="1348559"/>
            <a:ext cx="7203123" cy="4115931"/>
            <a:chOff x="0" y="0"/>
            <a:chExt cx="9604164" cy="548790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3621020" y="0"/>
              <a:ext cx="2362125" cy="236212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B8627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170199" y="549179"/>
              <a:ext cx="1263767" cy="1263767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3399792"/>
              <a:ext cx="9604164" cy="96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191">
                  <a:solidFill>
                    <a:srgbClr val="FFE6DE"/>
                  </a:solidFill>
                  <a:latin typeface="Quicksand Bold"/>
                </a:rPr>
                <a:t>SLAVE SYSTEM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63600" y="4703109"/>
              <a:ext cx="7876964" cy="78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0522" y="1348559"/>
            <a:ext cx="7203123" cy="4115931"/>
            <a:chOff x="0" y="0"/>
            <a:chExt cx="9604164" cy="5487908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3621020" y="0"/>
              <a:ext cx="2362125" cy="2362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E6DE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70199" y="549179"/>
              <a:ext cx="1263767" cy="126376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0" y="3399792"/>
              <a:ext cx="9604164" cy="96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191">
                  <a:solidFill>
                    <a:srgbClr val="FFE6DE"/>
                  </a:solidFill>
                  <a:latin typeface="Quicksand Bold"/>
                </a:rPr>
                <a:t>MASTER SYSTEM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63600" y="4703109"/>
              <a:ext cx="7876964" cy="78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74146" y="-481135"/>
            <a:ext cx="2646607" cy="2464403"/>
            <a:chOff x="0" y="0"/>
            <a:chExt cx="3528809" cy="3285871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1662" y="1048724"/>
              <a:ext cx="2237147" cy="223714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37047" cy="143704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732753" y="8303732"/>
            <a:ext cx="2646607" cy="2464403"/>
            <a:chOff x="0" y="0"/>
            <a:chExt cx="3528809" cy="3285871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2237147" cy="2237147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2091762" y="1848824"/>
              <a:ext cx="1437047" cy="1437047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700088" y="5350190"/>
            <a:ext cx="16887824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999"/>
              </a:lnSpc>
              <a:buFont typeface="Arial"/>
              <a:buChar char="•"/>
            </a:pPr>
            <a:r>
              <a:rPr lang="en-US" sz="3999" spc="263">
                <a:solidFill>
                  <a:srgbClr val="FFE6DE"/>
                </a:solidFill>
                <a:latin typeface="Quicksand"/>
              </a:rPr>
              <a:t>Combines visual and audio works</a:t>
            </a:r>
          </a:p>
          <a:p>
            <a:pPr marL="863599" lvl="1" indent="-431800">
              <a:lnSpc>
                <a:spcPts val="5999"/>
              </a:lnSpc>
              <a:buFont typeface="Arial"/>
              <a:buChar char="•"/>
            </a:pPr>
            <a:r>
              <a:rPr lang="en-US" sz="3999" spc="263">
                <a:solidFill>
                  <a:srgbClr val="FFE6DE"/>
                </a:solidFill>
                <a:latin typeface="Quicksand"/>
              </a:rPr>
              <a:t>Optimizing I/O through workload distribution</a:t>
            </a:r>
          </a:p>
          <a:p>
            <a:pPr marL="863599" lvl="1" indent="-431800">
              <a:lnSpc>
                <a:spcPts val="5999"/>
              </a:lnSpc>
              <a:buFont typeface="Arial"/>
              <a:buChar char="•"/>
            </a:pPr>
            <a:r>
              <a:rPr lang="en-US" sz="3999" spc="266">
                <a:solidFill>
                  <a:srgbClr val="FFE6DE"/>
                </a:solidFill>
                <a:latin typeface="Quicksand"/>
              </a:rPr>
              <a:t>Enhances performance as actions are processed in parallel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7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7611" y="-5186539"/>
            <a:ext cx="26779083" cy="7477477"/>
            <a:chOff x="0" y="0"/>
            <a:chExt cx="35705444" cy="99699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203200"/>
              <a:ext cx="18255644" cy="976677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7449800" y="0"/>
              <a:ext cx="18255644" cy="976677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96834" y="545839"/>
            <a:ext cx="11632480" cy="94756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600450"/>
            <a:ext cx="463331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3999" spc="266">
                <a:solidFill>
                  <a:srgbClr val="FFFFFF"/>
                </a:solidFill>
                <a:latin typeface="Quicksand Bold"/>
              </a:rPr>
              <a:t>BLOCK DIAGRAM OF HOW FLOWERESCENT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85937" y="4406972"/>
            <a:ext cx="5022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alanquin Bold"/>
              </a:rPr>
              <a:t>Yes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14668" y="4406972"/>
            <a:ext cx="4229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alanquin Bold"/>
              </a:rPr>
              <a:t>No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12635">
            <a:off x="9137678" y="-3941176"/>
            <a:ext cx="13691733" cy="7325077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391471" y="2365031"/>
            <a:ext cx="9904127" cy="705669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549273" y="2365031"/>
            <a:ext cx="7082568" cy="7056691"/>
            <a:chOff x="0" y="0"/>
            <a:chExt cx="1865368" cy="18585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5368" cy="1858552"/>
            </a:xfrm>
            <a:custGeom>
              <a:avLst/>
              <a:gdLst/>
              <a:ahLst/>
              <a:cxnLst/>
              <a:rect l="l" t="t" r="r" b="b"/>
              <a:pathLst>
                <a:path w="1865368" h="1858552">
                  <a:moveTo>
                    <a:pt x="0" y="0"/>
                  </a:moveTo>
                  <a:lnTo>
                    <a:pt x="1865368" y="0"/>
                  </a:lnTo>
                  <a:lnTo>
                    <a:pt x="1865368" y="1858552"/>
                  </a:lnTo>
                  <a:lnTo>
                    <a:pt x="0" y="1858552"/>
                  </a:lnTo>
                  <a:close/>
                </a:path>
              </a:pathLst>
            </a:custGeom>
            <a:solidFill>
              <a:srgbClr val="0F7D8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2124" y="439819"/>
              <a:ext cx="1697008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6" lvl="1" indent="-302258">
                <a:lnSpc>
                  <a:spcPts val="3919"/>
                </a:lnSpc>
                <a:buFont typeface="Arial"/>
                <a:buChar char="•"/>
              </a:pPr>
              <a:r>
                <a:rPr lang="en-US" sz="2799" spc="223" dirty="0">
                  <a:solidFill>
                    <a:srgbClr val="FFE6DE"/>
                  </a:solidFill>
                  <a:latin typeface="Quicksand Bold"/>
                </a:rPr>
                <a:t>Scenario 1</a:t>
              </a:r>
            </a:p>
            <a:p>
              <a:pPr marL="604516" lvl="1" indent="-302258">
                <a:lnSpc>
                  <a:spcPts val="3919"/>
                </a:lnSpc>
                <a:buFont typeface="Arial"/>
                <a:buChar char="•"/>
              </a:pPr>
              <a:r>
                <a:rPr lang="en-US" sz="2799" spc="223" dirty="0">
                  <a:solidFill>
                    <a:srgbClr val="FFFFFF"/>
                  </a:solidFill>
                  <a:latin typeface="Quicksand"/>
                </a:rPr>
                <a:t>No user stepping on stones</a:t>
              </a:r>
            </a:p>
            <a:p>
              <a:pPr marL="604516" lvl="1" indent="-302258">
                <a:lnSpc>
                  <a:spcPts val="3919"/>
                </a:lnSpc>
                <a:buFont typeface="Arial"/>
                <a:buChar char="•"/>
              </a:pPr>
              <a:r>
                <a:rPr lang="en-US" sz="2799" spc="223" dirty="0">
                  <a:solidFill>
                    <a:srgbClr val="FFFFFF"/>
                  </a:solidFill>
                  <a:latin typeface="Quicksand"/>
                </a:rPr>
                <a:t>Display </a:t>
              </a:r>
              <a:r>
                <a:rPr lang="en-US" sz="2799" spc="223" dirty="0" err="1">
                  <a:solidFill>
                    <a:srgbClr val="FFFFFF"/>
                  </a:solidFill>
                  <a:latin typeface="Quicksand"/>
                </a:rPr>
                <a:t>Sinelon</a:t>
              </a:r>
              <a:r>
                <a:rPr lang="en-US" sz="2799" spc="223" dirty="0">
                  <a:solidFill>
                    <a:srgbClr val="FFFFFF"/>
                  </a:solidFill>
                  <a:latin typeface="Quicksand"/>
                </a:rPr>
                <a:t> visual effect, which displays a colored dot sweeping back and forth with fading trails</a:t>
              </a:r>
            </a:p>
            <a:p>
              <a:pPr>
                <a:lnSpc>
                  <a:spcPts val="3919"/>
                </a:lnSpc>
              </a:pPr>
              <a:endParaRPr lang="en-US" sz="2799" spc="223" dirty="0">
                <a:solidFill>
                  <a:srgbClr val="FFFFFF"/>
                </a:solidFill>
                <a:latin typeface="Quicksand"/>
              </a:endParaRPr>
            </a:p>
            <a:p>
              <a:pPr marL="604516" lvl="1" indent="-302258">
                <a:lnSpc>
                  <a:spcPts val="3919"/>
                </a:lnSpc>
                <a:buFont typeface="Arial"/>
                <a:buChar char="•"/>
              </a:pPr>
              <a:r>
                <a:rPr lang="en-US" sz="2799" spc="223" dirty="0">
                  <a:solidFill>
                    <a:srgbClr val="FFE6DE"/>
                  </a:solidFill>
                  <a:latin typeface="Quicksand Bold"/>
                </a:rPr>
                <a:t>Scenario 2</a:t>
              </a:r>
            </a:p>
            <a:p>
              <a:pPr marL="604516" lvl="1" indent="-302258">
                <a:lnSpc>
                  <a:spcPts val="3919"/>
                </a:lnSpc>
                <a:buFont typeface="Arial"/>
                <a:buChar char="•"/>
              </a:pPr>
              <a:r>
                <a:rPr lang="en-US" sz="2799" spc="223" dirty="0">
                  <a:solidFill>
                    <a:srgbClr val="FFFFFF"/>
                  </a:solidFill>
                  <a:latin typeface="Quicksand"/>
                </a:rPr>
                <a:t>User steps on two stone bases </a:t>
              </a:r>
            </a:p>
            <a:p>
              <a:pPr>
                <a:lnSpc>
                  <a:spcPts val="3919"/>
                </a:lnSpc>
              </a:pPr>
              <a:r>
                <a:rPr lang="en-US" sz="2799" spc="223" dirty="0">
                  <a:solidFill>
                    <a:srgbClr val="FFFFFF"/>
                  </a:solidFill>
                  <a:latin typeface="Quicksand"/>
                </a:rPr>
                <a:t>     at the same time</a:t>
              </a:r>
            </a:p>
            <a:p>
              <a:pPr marL="604516" lvl="1" indent="-302258">
                <a:lnSpc>
                  <a:spcPts val="3919"/>
                </a:lnSpc>
                <a:buFont typeface="Arial"/>
                <a:buChar char="•"/>
              </a:pPr>
              <a:r>
                <a:rPr lang="en-US" sz="2799" spc="223" dirty="0">
                  <a:solidFill>
                    <a:srgbClr val="FFFFFF"/>
                  </a:solidFill>
                  <a:latin typeface="Quicksand"/>
                </a:rPr>
                <a:t>Priority will be given to the highest-numbered stone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69059" y="985837"/>
            <a:ext cx="1406141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39"/>
              </a:lnSpc>
            </a:pPr>
            <a:r>
              <a:rPr lang="en-US" sz="5199" spc="207">
                <a:solidFill>
                  <a:srgbClr val="B8627D"/>
                </a:solidFill>
                <a:latin typeface="Quicksand Bold"/>
              </a:rPr>
              <a:t>VISUAL EFFECTS - SINELON LIGHTS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01663" y="4227999"/>
            <a:ext cx="4803225" cy="1049070"/>
            <a:chOff x="0" y="0"/>
            <a:chExt cx="6404300" cy="1398760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6404300" cy="64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75870" y="865934"/>
              <a:ext cx="5252560" cy="532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2982" y="6480140"/>
            <a:ext cx="2798739" cy="1439190"/>
            <a:chOff x="0" y="0"/>
            <a:chExt cx="3731652" cy="191892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20311" y="0"/>
              <a:ext cx="491030" cy="49103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1103891"/>
              <a:ext cx="3731652" cy="378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8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35548" y="1612353"/>
              <a:ext cx="3060557" cy="306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12982" y="3004434"/>
            <a:ext cx="2798739" cy="1439190"/>
            <a:chOff x="0" y="0"/>
            <a:chExt cx="3731652" cy="191892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20311" y="0"/>
              <a:ext cx="491030" cy="49103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0" y="1103891"/>
              <a:ext cx="3731652" cy="378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8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35548" y="1612353"/>
              <a:ext cx="3060557" cy="306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3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7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8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597244" y="-202480"/>
            <a:ext cx="20894728" cy="111786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53035" y="2678089"/>
            <a:ext cx="1543050" cy="1543050"/>
            <a:chOff x="0" y="0"/>
            <a:chExt cx="2057401" cy="205740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057401" cy="2057401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6DE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507027" y="507027"/>
              <a:ext cx="1043347" cy="104334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4305602" y="2678089"/>
            <a:ext cx="1543050" cy="1543050"/>
            <a:chOff x="0" y="0"/>
            <a:chExt cx="2057401" cy="205740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057401" cy="205740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6DE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497874" y="507027"/>
              <a:ext cx="1043347" cy="104334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2439347" y="2678089"/>
            <a:ext cx="1543050" cy="1543050"/>
            <a:chOff x="0" y="0"/>
            <a:chExt cx="2057401" cy="205740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057401" cy="2057401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6DE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499195" y="507027"/>
              <a:ext cx="1043347" cy="1043347"/>
            </a:xfrm>
            <a:prstGeom prst="rect">
              <a:avLst/>
            </a:prstGeom>
          </p:spPr>
        </p:pic>
      </p:grp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520"/>
          <a:stretch>
            <a:fillRect/>
          </a:stretch>
        </p:blipFill>
        <p:spPr>
          <a:xfrm>
            <a:off x="270475" y="5151828"/>
            <a:ext cx="5849692" cy="4189727"/>
          </a:xfrm>
          <a:prstGeom prst="rect">
            <a:avLst/>
          </a:prstGeom>
        </p:spPr>
      </p:pic>
      <p:pic>
        <p:nvPicPr>
          <p:cNvPr id="16" name="Picture 1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rcRect l="520" r="520"/>
          <a:stretch>
            <a:fillRect/>
          </a:stretch>
        </p:blipFill>
        <p:spPr>
          <a:xfrm>
            <a:off x="6234467" y="5151828"/>
            <a:ext cx="5819066" cy="4189727"/>
          </a:xfrm>
          <a:prstGeom prst="rect">
            <a:avLst/>
          </a:prstGeom>
        </p:spPr>
      </p:pic>
      <p:pic>
        <p:nvPicPr>
          <p:cNvPr id="17" name="Picture 17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rcRect l="520" r="520"/>
          <a:stretch>
            <a:fillRect/>
          </a:stretch>
        </p:blipFill>
        <p:spPr>
          <a:xfrm>
            <a:off x="12166628" y="5150436"/>
            <a:ext cx="5820999" cy="419111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001833" y="1034193"/>
            <a:ext cx="14061410" cy="72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 spc="191">
                <a:solidFill>
                  <a:srgbClr val="FFE6DE"/>
                </a:solidFill>
                <a:latin typeface="Quicksand Bold"/>
              </a:rPr>
              <a:t>VISUAL EFFECTS - INTERACTIVE LIGHTS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91544" y="4358470"/>
            <a:ext cx="1638657" cy="5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spc="200">
                <a:solidFill>
                  <a:srgbClr val="FFE6DE"/>
                </a:solidFill>
                <a:latin typeface="Quicksand"/>
              </a:rPr>
              <a:t>STONE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8446" y="4359166"/>
            <a:ext cx="1727835" cy="5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spc="200">
                <a:solidFill>
                  <a:srgbClr val="FFE6DE"/>
                </a:solidFill>
                <a:latin typeface="Quicksand"/>
              </a:rPr>
              <a:t>STONE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78867" y="4359862"/>
            <a:ext cx="1709976" cy="5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spc="200">
                <a:solidFill>
                  <a:srgbClr val="FFE6DE"/>
                </a:solidFill>
                <a:latin typeface="Quicksand"/>
              </a:rPr>
              <a:t>STONE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47877" y="-2364165"/>
            <a:ext cx="48302456" cy="13487411"/>
            <a:chOff x="0" y="0"/>
            <a:chExt cx="64403275" cy="179832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4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366520"/>
              <a:ext cx="32928403" cy="1761669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34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31474872" y="0"/>
              <a:ext cx="32928403" cy="1761669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5062327" y="-820467"/>
            <a:ext cx="4393945" cy="4393945"/>
            <a:chOff x="0" y="0"/>
            <a:chExt cx="5858594" cy="58585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419315" y="0"/>
              <a:ext cx="3439279" cy="343927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29145"/>
              <a:ext cx="1580989" cy="158098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0488" y="4277605"/>
              <a:ext cx="1580989" cy="15809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48978" y="3228626"/>
              <a:ext cx="1580989" cy="158098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-10800000">
            <a:off x="-1168273" y="7061327"/>
            <a:ext cx="4393945" cy="4393945"/>
            <a:chOff x="0" y="0"/>
            <a:chExt cx="5858594" cy="58585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419315" y="0"/>
              <a:ext cx="3439279" cy="343927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29145"/>
              <a:ext cx="1580989" cy="158098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0488" y="4277605"/>
              <a:ext cx="1580989" cy="158098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48978" y="3228626"/>
              <a:ext cx="1580989" cy="1580989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088906" y="3766361"/>
            <a:ext cx="13373004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 spc="600">
                <a:solidFill>
                  <a:srgbClr val="0F7D80"/>
                </a:solidFill>
                <a:latin typeface="Quicksand Bold"/>
              </a:rPr>
              <a:t>CONCLUSION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98" r="8858"/>
          <a:stretch>
            <a:fillRect/>
          </a:stretch>
        </p:blipFill>
        <p:spPr>
          <a:xfrm>
            <a:off x="-681622" y="-533400"/>
            <a:ext cx="673237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41527" y="783671"/>
            <a:ext cx="10117773" cy="108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215">
                <a:solidFill>
                  <a:srgbClr val="0F7D80"/>
                </a:solidFill>
                <a:latin typeface="Quicksand Bold"/>
              </a:rPr>
              <a:t>Future 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73043" y="2481410"/>
            <a:ext cx="1146357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1"/>
              </a:lnSpc>
            </a:pPr>
            <a:r>
              <a:rPr lang="en-US" sz="4751" spc="190">
                <a:solidFill>
                  <a:srgbClr val="B8627D"/>
                </a:solidFill>
                <a:latin typeface="Quicksand Bold"/>
              </a:rPr>
              <a:t>More development of design aspect </a:t>
            </a:r>
          </a:p>
        </p:txBody>
      </p:sp>
      <p:grpSp>
        <p:nvGrpSpPr>
          <p:cNvPr id="5" name="Group 5"/>
          <p:cNvGrpSpPr/>
          <p:nvPr/>
        </p:nvGrpSpPr>
        <p:grpSpPr>
          <a:xfrm rot="5400000">
            <a:off x="15062327" y="7061327"/>
            <a:ext cx="4393945" cy="4393945"/>
            <a:chOff x="0" y="0"/>
            <a:chExt cx="5858594" cy="58585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419315" y="0"/>
              <a:ext cx="3439279" cy="343927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29145"/>
              <a:ext cx="1580989" cy="158098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70488" y="4277605"/>
              <a:ext cx="1580989" cy="15809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48978" y="3228626"/>
              <a:ext cx="1580989" cy="1580989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6273043" y="3380520"/>
            <a:ext cx="1146357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963" lvl="1" indent="-350981" algn="l">
              <a:lnSpc>
                <a:spcPts val="3901"/>
              </a:lnSpc>
              <a:buFont typeface="Arial"/>
              <a:buChar char="•"/>
            </a:pPr>
            <a:r>
              <a:rPr lang="en-US" sz="3251" spc="130">
                <a:solidFill>
                  <a:srgbClr val="B8627D"/>
                </a:solidFill>
                <a:latin typeface="Quicksand"/>
              </a:rPr>
              <a:t>Mechanism to 'bloom' flowers when stepping on pressure sensor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3043" y="4533045"/>
            <a:ext cx="1146357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963" lvl="1" indent="-350981" algn="l">
              <a:lnSpc>
                <a:spcPts val="3901"/>
              </a:lnSpc>
              <a:buFont typeface="Arial"/>
              <a:buChar char="•"/>
            </a:pPr>
            <a:r>
              <a:rPr lang="en-US" sz="3251" spc="130">
                <a:solidFill>
                  <a:srgbClr val="B8627D"/>
                </a:solidFill>
                <a:latin typeface="Quicksand"/>
              </a:rPr>
              <a:t>Fan mechanism to mimic wind in the garden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3043" y="5314950"/>
            <a:ext cx="1146357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963" lvl="1" indent="-350981" algn="l">
              <a:lnSpc>
                <a:spcPts val="3901"/>
              </a:lnSpc>
              <a:buFont typeface="Arial"/>
              <a:buChar char="•"/>
            </a:pPr>
            <a:r>
              <a:rPr lang="en-US" sz="3251" spc="130">
                <a:solidFill>
                  <a:srgbClr val="B8627D"/>
                </a:solidFill>
                <a:latin typeface="Quicksand"/>
              </a:rPr>
              <a:t>Improving the light component to create more dynamic flower lighting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73043" y="6591300"/>
            <a:ext cx="1146357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963" lvl="1" indent="-350981" algn="l">
              <a:lnSpc>
                <a:spcPts val="3901"/>
              </a:lnSpc>
              <a:buFont typeface="Arial"/>
              <a:buChar char="•"/>
            </a:pPr>
            <a:r>
              <a:rPr lang="en-US" sz="3251" spc="130">
                <a:solidFill>
                  <a:srgbClr val="B8627D"/>
                </a:solidFill>
                <a:latin typeface="Quicksand"/>
              </a:rPr>
              <a:t>Improving the light component to create dynamic flower lighting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73043" y="7867650"/>
            <a:ext cx="9235269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963" lvl="1" indent="-350981" algn="l">
              <a:lnSpc>
                <a:spcPts val="3901"/>
              </a:lnSpc>
              <a:buFont typeface="Arial"/>
              <a:buChar char="•"/>
            </a:pPr>
            <a:r>
              <a:rPr lang="en-US" sz="3251" spc="130">
                <a:solidFill>
                  <a:srgbClr val="B8627D"/>
                </a:solidFill>
                <a:latin typeface="Quicksand"/>
              </a:rPr>
              <a:t>LED sign board to display title of project and direct users to walk through the pathway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677" y="745247"/>
            <a:ext cx="8041323" cy="2145951"/>
            <a:chOff x="0" y="0"/>
            <a:chExt cx="10721764" cy="2861267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10721764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spc="215">
                  <a:solidFill>
                    <a:srgbClr val="0F7D80"/>
                  </a:solidFill>
                  <a:latin typeface="Quicksand Bold"/>
                </a:rPr>
                <a:t>Conclusion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96046"/>
              <a:ext cx="10264564" cy="96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062327" y="7061327"/>
            <a:ext cx="4393945" cy="4393945"/>
            <a:chOff x="0" y="0"/>
            <a:chExt cx="5858594" cy="58585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419315" y="2419315"/>
              <a:ext cx="3439279" cy="343927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3348460" y="0"/>
              <a:ext cx="1580989" cy="158098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0" y="3370488"/>
              <a:ext cx="1580989" cy="15809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48978" y="1048978"/>
              <a:ext cx="1580989" cy="1580989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633559" y="2750828"/>
            <a:ext cx="15882291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81" lvl="1" indent="-367040">
              <a:lnSpc>
                <a:spcPts val="4080"/>
              </a:lnSpc>
              <a:buFont typeface="Arial"/>
              <a:buChar char="•"/>
            </a:pPr>
            <a:r>
              <a:rPr lang="en-US" sz="3400" spc="102">
                <a:solidFill>
                  <a:srgbClr val="0F7D80"/>
                </a:solidFill>
                <a:latin typeface="Quicksand"/>
              </a:rPr>
              <a:t>Not an easy task to improve the project </a:t>
            </a:r>
          </a:p>
          <a:p>
            <a:pPr marL="777259" lvl="1" indent="-388630" algn="l">
              <a:lnSpc>
                <a:spcPts val="4320"/>
              </a:lnSpc>
              <a:buFont typeface="Arial"/>
              <a:buChar char="•"/>
            </a:pPr>
            <a:r>
              <a:rPr lang="en-US" sz="3600" spc="108">
                <a:solidFill>
                  <a:srgbClr val="0F7D80"/>
                </a:solidFill>
                <a:latin typeface="Quicksand"/>
              </a:rPr>
              <a:t>We learnt to delegate tasks and continuously improve our product with various iterations and redesign based on feedback from team members and professors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156452"/>
            <a:ext cx="15882291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117">
                <a:solidFill>
                  <a:srgbClr val="0F7D80"/>
                </a:solidFill>
                <a:latin typeface="Quicksand Bold"/>
              </a:rPr>
              <a:t>Through this project</a:t>
            </a:r>
            <a:r>
              <a:rPr lang="en-US" sz="3900" spc="117">
                <a:solidFill>
                  <a:srgbClr val="0F7D80"/>
                </a:solidFill>
                <a:latin typeface="Quicksand"/>
              </a:rPr>
              <a:t>, </a:t>
            </a:r>
          </a:p>
          <a:p>
            <a:pPr algn="l">
              <a:lnSpc>
                <a:spcPts val="4920"/>
              </a:lnSpc>
            </a:pPr>
            <a:r>
              <a:rPr lang="en-US" sz="4100" spc="123">
                <a:solidFill>
                  <a:srgbClr val="0F7D80"/>
                </a:solidFill>
                <a:latin typeface="Quicksand"/>
              </a:rPr>
              <a:t>We hope that people will start to be mindful about their </a:t>
            </a:r>
            <a:r>
              <a:rPr lang="en-US" sz="4100" spc="123">
                <a:solidFill>
                  <a:srgbClr val="0F7D80"/>
                </a:solidFill>
                <a:latin typeface="Quicksand Bold"/>
              </a:rPr>
              <a:t>plastic usage</a:t>
            </a:r>
            <a:r>
              <a:rPr lang="en-US" sz="4100" spc="123">
                <a:solidFill>
                  <a:srgbClr val="0F7D80"/>
                </a:solidFill>
                <a:latin typeface="Quicksand"/>
              </a:rPr>
              <a:t> and adapt to sustain habits such as </a:t>
            </a:r>
            <a:r>
              <a:rPr lang="en-US" sz="4100" spc="123">
                <a:solidFill>
                  <a:srgbClr val="0F7D80"/>
                </a:solidFill>
                <a:latin typeface="Quicksand Bold"/>
              </a:rPr>
              <a:t>Upcycling.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935654" y="1863392"/>
            <a:ext cx="8633275" cy="71334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2954010" y="-4212650"/>
            <a:ext cx="13691733" cy="73250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75006" y="122926"/>
            <a:ext cx="761818" cy="7618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934104" y="2208809"/>
            <a:ext cx="935159" cy="9351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3120514" y="1702430"/>
            <a:ext cx="761818" cy="7618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6235549" y="-423698"/>
            <a:ext cx="761818" cy="7618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6970683" y="1558674"/>
            <a:ext cx="761818" cy="7618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8709334" y="1473675"/>
            <a:ext cx="761818" cy="7618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0123815" y="-4365050"/>
            <a:ext cx="13691733" cy="732507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3088004" y="468209"/>
            <a:ext cx="935159" cy="9351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107986" y="2096681"/>
            <a:ext cx="761818" cy="761818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rot="-5400000">
            <a:off x="9963149" y="-5685706"/>
            <a:ext cx="114301" cy="20040599"/>
          </a:xfrm>
          <a:prstGeom prst="rect">
            <a:avLst/>
          </a:prstGeom>
          <a:solidFill>
            <a:srgbClr val="0F7D80"/>
          </a:solidFill>
        </p:spPr>
      </p:sp>
      <p:grpSp>
        <p:nvGrpSpPr>
          <p:cNvPr id="13" name="Group 13"/>
          <p:cNvGrpSpPr/>
          <p:nvPr/>
        </p:nvGrpSpPr>
        <p:grpSpPr>
          <a:xfrm>
            <a:off x="4117023" y="3927345"/>
            <a:ext cx="4117023" cy="3566618"/>
            <a:chOff x="0" y="0"/>
            <a:chExt cx="5489365" cy="475549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23009" y="0"/>
              <a:ext cx="1043347" cy="1043347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0" y="1660026"/>
              <a:ext cx="5489365" cy="876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3800" spc="253">
                  <a:solidFill>
                    <a:srgbClr val="B8627D"/>
                  </a:solidFill>
                  <a:latin typeface="Quicksand"/>
                </a:rPr>
                <a:t>DESIGN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2594111"/>
              <a:ext cx="5235365" cy="2161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2399">
                  <a:solidFill>
                    <a:srgbClr val="0F7D80"/>
                  </a:solidFill>
                  <a:latin typeface="Quicksand"/>
                </a:rPr>
                <a:t>Ideation</a:t>
              </a:r>
            </a:p>
            <a:p>
              <a:pPr algn="ctr">
                <a:lnSpc>
                  <a:spcPts val="4559"/>
                </a:lnSpc>
              </a:pPr>
              <a:r>
                <a:rPr lang="en-US" sz="2399">
                  <a:solidFill>
                    <a:srgbClr val="0F7D80"/>
                  </a:solidFill>
                  <a:latin typeface="Quicksand"/>
                </a:rPr>
                <a:t>Process</a:t>
              </a:r>
            </a:p>
            <a:p>
              <a:pPr algn="ctr">
                <a:lnSpc>
                  <a:spcPts val="4559"/>
                </a:lnSpc>
              </a:pPr>
              <a:r>
                <a:rPr lang="en-US" sz="2399">
                  <a:solidFill>
                    <a:srgbClr val="0F7D80"/>
                  </a:solidFill>
                  <a:latin typeface="Quicksand"/>
                </a:rPr>
                <a:t> Final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243200" y="3963118"/>
            <a:ext cx="4117023" cy="3566618"/>
            <a:chOff x="0" y="0"/>
            <a:chExt cx="5489365" cy="475549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23009" y="0"/>
              <a:ext cx="1043347" cy="1043347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1660026"/>
              <a:ext cx="5489365" cy="876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3800" spc="253">
                  <a:solidFill>
                    <a:srgbClr val="B8627D"/>
                  </a:solidFill>
                  <a:latin typeface="Quicksand"/>
                </a:rPr>
                <a:t>SOUND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000" y="2594111"/>
              <a:ext cx="5235365" cy="2161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2399">
                  <a:solidFill>
                    <a:srgbClr val="0F7D80"/>
                  </a:solidFill>
                  <a:latin typeface="Quicksand"/>
                </a:rPr>
                <a:t>Ideation</a:t>
              </a:r>
            </a:p>
            <a:p>
              <a:pPr algn="ctr">
                <a:lnSpc>
                  <a:spcPts val="4559"/>
                </a:lnSpc>
              </a:pPr>
              <a:r>
                <a:rPr lang="en-US" sz="2399">
                  <a:solidFill>
                    <a:srgbClr val="0F7D80"/>
                  </a:solidFill>
                  <a:latin typeface="Quicksand"/>
                </a:rPr>
                <a:t>Tools</a:t>
              </a:r>
            </a:p>
            <a:p>
              <a:pPr algn="ctr">
                <a:lnSpc>
                  <a:spcPts val="4559"/>
                </a:lnSpc>
              </a:pPr>
              <a:r>
                <a:rPr lang="en-US" sz="2399">
                  <a:solidFill>
                    <a:srgbClr val="0F7D80"/>
                  </a:solidFill>
                  <a:latin typeface="Quicksand"/>
                </a:rPr>
                <a:t>Setup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5006" y="3927345"/>
            <a:ext cx="4117023" cy="2432311"/>
            <a:chOff x="0" y="0"/>
            <a:chExt cx="5489365" cy="3243081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23009" y="0"/>
              <a:ext cx="1043347" cy="1043347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0" y="1660026"/>
              <a:ext cx="5489365" cy="876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3800" spc="253">
                  <a:solidFill>
                    <a:srgbClr val="B8627D"/>
                  </a:solidFill>
                  <a:latin typeface="Quicksand"/>
                </a:rPr>
                <a:t>INTRODUCTION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594111"/>
              <a:ext cx="5235365" cy="648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2400">
                  <a:solidFill>
                    <a:srgbClr val="0F7D80"/>
                  </a:solidFill>
                  <a:latin typeface="Quicksand"/>
                </a:rPr>
                <a:t>Background &amp; Objectives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5915" y="243504"/>
            <a:ext cx="10181807" cy="2076987"/>
            <a:chOff x="0" y="0"/>
            <a:chExt cx="2681628" cy="54702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681628" cy="547025"/>
            </a:xfrm>
            <a:custGeom>
              <a:avLst/>
              <a:gdLst/>
              <a:ahLst/>
              <a:cxnLst/>
              <a:rect l="l" t="t" r="r" b="b"/>
              <a:pathLst>
                <a:path w="2681628" h="547025">
                  <a:moveTo>
                    <a:pt x="38779" y="0"/>
                  </a:moveTo>
                  <a:lnTo>
                    <a:pt x="2642850" y="0"/>
                  </a:lnTo>
                  <a:cubicBezTo>
                    <a:pt x="2653134" y="0"/>
                    <a:pt x="2662998" y="4086"/>
                    <a:pt x="2670270" y="11358"/>
                  </a:cubicBezTo>
                  <a:cubicBezTo>
                    <a:pt x="2677543" y="18630"/>
                    <a:pt x="2681628" y="28494"/>
                    <a:pt x="2681628" y="38779"/>
                  </a:cubicBezTo>
                  <a:lnTo>
                    <a:pt x="2681628" y="508246"/>
                  </a:lnTo>
                  <a:cubicBezTo>
                    <a:pt x="2681628" y="518531"/>
                    <a:pt x="2677543" y="528395"/>
                    <a:pt x="2670270" y="535667"/>
                  </a:cubicBezTo>
                  <a:cubicBezTo>
                    <a:pt x="2662998" y="542940"/>
                    <a:pt x="2653134" y="547025"/>
                    <a:pt x="2642850" y="547025"/>
                  </a:cubicBezTo>
                  <a:lnTo>
                    <a:pt x="38779" y="547025"/>
                  </a:lnTo>
                  <a:cubicBezTo>
                    <a:pt x="28494" y="547025"/>
                    <a:pt x="18630" y="542940"/>
                    <a:pt x="11358" y="535667"/>
                  </a:cubicBezTo>
                  <a:cubicBezTo>
                    <a:pt x="4086" y="528395"/>
                    <a:pt x="0" y="518531"/>
                    <a:pt x="0" y="508246"/>
                  </a:cubicBezTo>
                  <a:lnTo>
                    <a:pt x="0" y="38779"/>
                  </a:lnTo>
                  <a:cubicBezTo>
                    <a:pt x="0" y="28494"/>
                    <a:pt x="4086" y="18630"/>
                    <a:pt x="11358" y="11358"/>
                  </a:cubicBezTo>
                  <a:cubicBezTo>
                    <a:pt x="18630" y="4086"/>
                    <a:pt x="28494" y="0"/>
                    <a:pt x="38779" y="0"/>
                  </a:cubicBezTo>
                  <a:close/>
                </a:path>
              </a:pathLst>
            </a:custGeom>
            <a:solidFill>
              <a:srgbClr val="FFE6D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40040" y="894269"/>
            <a:ext cx="1398492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215">
                <a:solidFill>
                  <a:srgbClr val="B8627D"/>
                </a:solidFill>
                <a:latin typeface="Quicksand Bold"/>
              </a:rPr>
              <a:t>Topics of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942001" y="9570397"/>
            <a:ext cx="6822123" cy="36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68">
                <a:solidFill>
                  <a:srgbClr val="B8627D"/>
                </a:solidFill>
                <a:latin typeface="Quicksand"/>
              </a:rPr>
              <a:t>Flowerscent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737723" y="3927345"/>
            <a:ext cx="4117023" cy="2998016"/>
            <a:chOff x="0" y="0"/>
            <a:chExt cx="5489365" cy="3997354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23009" y="0"/>
              <a:ext cx="1043347" cy="1043347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0" y="1660026"/>
              <a:ext cx="5489365" cy="876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3800" spc="253">
                  <a:solidFill>
                    <a:srgbClr val="B8627D"/>
                  </a:solidFill>
                  <a:latin typeface="Quicksand"/>
                </a:rPr>
                <a:t>LIGHT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7000" y="2594111"/>
              <a:ext cx="5235365" cy="1403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2399">
                  <a:solidFill>
                    <a:srgbClr val="0F7D80"/>
                  </a:solidFill>
                  <a:latin typeface="Quicksand"/>
                </a:rPr>
                <a:t>Master-Slave</a:t>
              </a:r>
            </a:p>
            <a:p>
              <a:pPr algn="ctr">
                <a:lnSpc>
                  <a:spcPts val="4559"/>
                </a:lnSpc>
              </a:pPr>
              <a:r>
                <a:rPr lang="en-US" sz="2399">
                  <a:solidFill>
                    <a:srgbClr val="0F7D80"/>
                  </a:solidFill>
                  <a:latin typeface="Quicksand"/>
                </a:rPr>
                <a:t>Visual Effects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353063" y="3963118"/>
            <a:ext cx="4117023" cy="2429289"/>
            <a:chOff x="0" y="0"/>
            <a:chExt cx="5489365" cy="3239051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23009" y="0"/>
              <a:ext cx="1043347" cy="1043347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0" y="1660026"/>
              <a:ext cx="5489365" cy="876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3800" spc="253">
                  <a:solidFill>
                    <a:srgbClr val="B8627D"/>
                  </a:solidFill>
                  <a:latin typeface="Quicksand"/>
                </a:rPr>
                <a:t>CONCLUSION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7000" y="2594052"/>
              <a:ext cx="5235365" cy="644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2399">
                  <a:solidFill>
                    <a:srgbClr val="0F7D80"/>
                  </a:solidFill>
                  <a:latin typeface="Quicksand"/>
                </a:rPr>
                <a:t>Future Work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2344761" y="-4119739"/>
            <a:ext cx="13691733" cy="73250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793781" y="215837"/>
            <a:ext cx="761818" cy="7618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552878" y="2301720"/>
            <a:ext cx="935159" cy="9351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3739288" y="1795342"/>
            <a:ext cx="761818" cy="7618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6854324" y="-330786"/>
            <a:ext cx="761818" cy="7618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7589458" y="1651585"/>
            <a:ext cx="761818" cy="7618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9328108" y="1566586"/>
            <a:ext cx="761818" cy="7618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0742589" y="-4272139"/>
            <a:ext cx="13691733" cy="732507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3706779" y="561121"/>
            <a:ext cx="935159" cy="9351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26760" y="2189592"/>
            <a:ext cx="761818" cy="76181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7230414" y="2199117"/>
            <a:ext cx="935159" cy="93515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732360" y="3731306"/>
            <a:ext cx="6823280" cy="518569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34940" y="4873079"/>
            <a:ext cx="12918123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8174061" y="1946686"/>
            <a:ext cx="16348121" cy="8746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940" y="2632272"/>
            <a:ext cx="877760" cy="8777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89566" y="6319808"/>
            <a:ext cx="909621" cy="909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94190" y="8723440"/>
            <a:ext cx="877760" cy="8777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3616" y="9836785"/>
            <a:ext cx="909621" cy="9096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17919" y="1722652"/>
            <a:ext cx="909621" cy="9096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16429" y="-321461"/>
            <a:ext cx="877760" cy="8777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718119" y="6774619"/>
            <a:ext cx="3311685" cy="317921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42001" y="9570397"/>
            <a:ext cx="6822123" cy="36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68">
                <a:solidFill>
                  <a:srgbClr val="B8627D"/>
                </a:solidFill>
                <a:latin typeface="Quicksand"/>
              </a:rPr>
              <a:t>Flowerscent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696972" y="556300"/>
            <a:ext cx="11908473" cy="4241578"/>
            <a:chOff x="0" y="0"/>
            <a:chExt cx="15877964" cy="565543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"/>
              <a:ext cx="15877964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spc="215">
                  <a:solidFill>
                    <a:srgbClr val="0F7D80"/>
                  </a:solidFill>
                  <a:latin typeface="Quicksand Bold"/>
                </a:rPr>
                <a:t>INTRODUCTION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876996"/>
              <a:ext cx="13591964" cy="8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spc="160">
                  <a:solidFill>
                    <a:srgbClr val="B8627D"/>
                  </a:solidFill>
                  <a:latin typeface="Quicksand"/>
                </a:rPr>
                <a:t>BACKGROUND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465744"/>
              <a:ext cx="12956964" cy="2189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69"/>
                </a:lnSpc>
              </a:pPr>
              <a:endParaRPr/>
            </a:p>
            <a:p>
              <a:pPr algn="l">
                <a:lnSpc>
                  <a:spcPts val="696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96972" y="2871128"/>
            <a:ext cx="13210028" cy="81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4099" spc="81">
                <a:solidFill>
                  <a:srgbClr val="0F7D80"/>
                </a:solidFill>
                <a:latin typeface="Quicksand"/>
              </a:rPr>
              <a:t>Plastic pollution is one of the </a:t>
            </a:r>
            <a:r>
              <a:rPr lang="en-US" sz="4099" spc="81">
                <a:solidFill>
                  <a:srgbClr val="0F7D80"/>
                </a:solidFill>
                <a:latin typeface="Quicksand Bold"/>
              </a:rPr>
              <a:t>rising </a:t>
            </a:r>
            <a:r>
              <a:rPr lang="en-US" sz="4099" spc="81">
                <a:solidFill>
                  <a:srgbClr val="0F7D80"/>
                </a:solidFill>
                <a:latin typeface="Quicksand"/>
              </a:rPr>
              <a:t>global problems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96972" y="3742150"/>
            <a:ext cx="12937173" cy="432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9"/>
              </a:lnSpc>
            </a:pPr>
            <a:r>
              <a:rPr lang="en-US" sz="4099" spc="81">
                <a:solidFill>
                  <a:srgbClr val="0F7D80"/>
                </a:solidFill>
                <a:latin typeface="Quicksand"/>
              </a:rPr>
              <a:t>Main cause of pollution is littering</a:t>
            </a:r>
          </a:p>
          <a:p>
            <a:pPr marL="885184" lvl="1" indent="-442592">
              <a:lnSpc>
                <a:spcPts val="6969"/>
              </a:lnSpc>
              <a:buFont typeface="Arial"/>
              <a:buChar char="•"/>
            </a:pPr>
            <a:r>
              <a:rPr lang="en-US" sz="4099" spc="81">
                <a:solidFill>
                  <a:srgbClr val="0F7D80"/>
                </a:solidFill>
                <a:latin typeface="Quicksand"/>
              </a:rPr>
              <a:t>Food wrapping</a:t>
            </a:r>
          </a:p>
          <a:p>
            <a:pPr marL="885184" lvl="1" indent="-442592">
              <a:lnSpc>
                <a:spcPts val="6969"/>
              </a:lnSpc>
              <a:buFont typeface="Arial"/>
              <a:buChar char="•"/>
            </a:pPr>
            <a:r>
              <a:rPr lang="en-US" sz="4099" spc="81">
                <a:solidFill>
                  <a:srgbClr val="0F7D80"/>
                </a:solidFill>
                <a:latin typeface="Quicksand"/>
              </a:rPr>
              <a:t>Plastic bags</a:t>
            </a:r>
          </a:p>
          <a:p>
            <a:pPr marL="885184" lvl="1" indent="-442592">
              <a:lnSpc>
                <a:spcPts val="6969"/>
              </a:lnSpc>
              <a:buFont typeface="Arial"/>
              <a:buChar char="•"/>
            </a:pPr>
            <a:r>
              <a:rPr lang="en-US" sz="4099" spc="81">
                <a:solidFill>
                  <a:srgbClr val="0F7D80"/>
                </a:solidFill>
                <a:latin typeface="Quicksand"/>
              </a:rPr>
              <a:t>Bottles  </a:t>
            </a:r>
          </a:p>
          <a:p>
            <a:pPr algn="l">
              <a:lnSpc>
                <a:spcPts val="6969"/>
              </a:lnSpc>
            </a:pPr>
            <a:endParaRPr lang="en-US" sz="4099" spc="81">
              <a:solidFill>
                <a:srgbClr val="0F7D80"/>
              </a:solidFill>
              <a:latin typeface="Quicksan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826952" y="7049445"/>
            <a:ext cx="12937173" cy="256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9"/>
              </a:lnSpc>
            </a:pPr>
            <a:endParaRPr/>
          </a:p>
          <a:p>
            <a:pPr>
              <a:lnSpc>
                <a:spcPts val="6969"/>
              </a:lnSpc>
            </a:pPr>
            <a:r>
              <a:rPr lang="en-US" sz="4099" spc="81">
                <a:solidFill>
                  <a:srgbClr val="0F7D80"/>
                </a:solidFill>
                <a:latin typeface="Quicksand"/>
              </a:rPr>
              <a:t>Plastic is </a:t>
            </a:r>
            <a:r>
              <a:rPr lang="en-US" sz="4099" spc="81">
                <a:solidFill>
                  <a:srgbClr val="0F7D80"/>
                </a:solidFill>
                <a:latin typeface="Quicksand Bold"/>
              </a:rPr>
              <a:t>NON</a:t>
            </a:r>
            <a:r>
              <a:rPr lang="en-US" sz="4099" spc="81">
                <a:solidFill>
                  <a:srgbClr val="0F7D80"/>
                </a:solidFill>
                <a:latin typeface="Quicksand"/>
              </a:rPr>
              <a:t>-</a:t>
            </a:r>
            <a:r>
              <a:rPr lang="en-US" sz="4099" spc="81">
                <a:solidFill>
                  <a:srgbClr val="0F7D80"/>
                </a:solidFill>
                <a:latin typeface="Quicksand Bold"/>
              </a:rPr>
              <a:t>BIODEGRADABLE </a:t>
            </a:r>
          </a:p>
          <a:p>
            <a:pPr algn="l">
              <a:lnSpc>
                <a:spcPts val="6969"/>
              </a:lnSpc>
            </a:pPr>
            <a:r>
              <a:rPr lang="en-US" sz="4099" spc="81">
                <a:solidFill>
                  <a:srgbClr val="0F7D80"/>
                </a:solidFill>
                <a:latin typeface="Quicksand"/>
              </a:rPr>
              <a:t>It takes about 450 years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113939" y="446528"/>
            <a:ext cx="16348121" cy="8746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7259300" y="7629425"/>
            <a:ext cx="877760" cy="8777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4688813" y="3910029"/>
            <a:ext cx="909621" cy="909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4116050" y="1538258"/>
            <a:ext cx="877760" cy="8777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574763" y="393052"/>
            <a:ext cx="909621" cy="9096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4860460" y="8507186"/>
            <a:ext cx="909621" cy="9096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3875" y="9570397"/>
            <a:ext cx="6822123" cy="36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68">
                <a:solidFill>
                  <a:srgbClr val="B8627D"/>
                </a:solidFill>
                <a:latin typeface="Quicksand"/>
              </a:rPr>
              <a:t>Flowerscent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7047" y="2638425"/>
            <a:ext cx="11528570" cy="764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20"/>
              </a:lnSpc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Pollution can alter </a:t>
            </a:r>
          </a:p>
          <a:p>
            <a:pPr marL="777240" lvl="1" indent="-388620" algn="just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Animal habitats</a:t>
            </a:r>
          </a:p>
          <a:p>
            <a:pPr marL="777240" lvl="1" indent="-388620" algn="just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Natural processes </a:t>
            </a:r>
          </a:p>
          <a:p>
            <a:pPr marL="777240" lvl="1" indent="-388620" algn="just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Reducing ecosystem ability to adapt climate changes</a:t>
            </a:r>
          </a:p>
          <a:p>
            <a:pPr algn="just">
              <a:lnSpc>
                <a:spcPts val="6120"/>
              </a:lnSpc>
            </a:pPr>
            <a:endParaRPr lang="en-US" sz="3600" spc="72">
              <a:solidFill>
                <a:srgbClr val="0F7D80"/>
              </a:solidFill>
              <a:latin typeface="Quicksand"/>
            </a:endParaRPr>
          </a:p>
          <a:p>
            <a:pPr algn="just">
              <a:lnSpc>
                <a:spcPts val="6120"/>
              </a:lnSpc>
            </a:pPr>
            <a:endParaRPr lang="en-US" sz="3600" spc="72">
              <a:solidFill>
                <a:srgbClr val="0F7D80"/>
              </a:solidFill>
              <a:latin typeface="Quicksand"/>
            </a:endParaRPr>
          </a:p>
          <a:p>
            <a:pPr>
              <a:lnSpc>
                <a:spcPts val="6120"/>
              </a:lnSpc>
            </a:pPr>
            <a:endParaRPr lang="en-US" sz="3600" spc="72">
              <a:solidFill>
                <a:srgbClr val="0F7D80"/>
              </a:solidFill>
              <a:latin typeface="Quicksand"/>
            </a:endParaRPr>
          </a:p>
          <a:p>
            <a:pPr algn="r">
              <a:lnSpc>
                <a:spcPts val="6120"/>
              </a:lnSpc>
            </a:pPr>
            <a:endParaRPr lang="en-US" sz="3600" spc="72">
              <a:solidFill>
                <a:srgbClr val="0F7D80"/>
              </a:solidFill>
              <a:latin typeface="Quicksand"/>
            </a:endParaRPr>
          </a:p>
          <a:p>
            <a:pPr algn="r">
              <a:lnSpc>
                <a:spcPts val="6120"/>
              </a:lnSpc>
            </a:pPr>
            <a:endParaRPr lang="en-US" sz="3600" spc="72">
              <a:solidFill>
                <a:srgbClr val="0F7D80"/>
              </a:solidFill>
              <a:latin typeface="Quicksan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3875" y="6001376"/>
            <a:ext cx="1366172" cy="34154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25255" y="488010"/>
            <a:ext cx="1190847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72"/>
              </a:lnSpc>
            </a:pPr>
            <a:r>
              <a:rPr lang="en-US" sz="7226" spc="216">
                <a:solidFill>
                  <a:srgbClr val="0F7D80"/>
                </a:solidFill>
                <a:latin typeface="Quicksand 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1055" y="1414433"/>
            <a:ext cx="11222673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BACKGROUND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67378" y="1666878"/>
            <a:ext cx="6953243" cy="69532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15259" y="114759"/>
            <a:ext cx="10057483" cy="100574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2635">
            <a:off x="9515266" y="-3905999"/>
            <a:ext cx="13691733" cy="73250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90536" y="2445069"/>
            <a:ext cx="15616955" cy="919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To design artwork and improve the project with energy-saving lighting, ambient nature sounds and environmentally friendly materials.</a:t>
            </a:r>
          </a:p>
          <a:p>
            <a:pPr marL="777240" lvl="1" indent="-388620" algn="just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Adding additional features to the project such as different light and sound effects</a:t>
            </a:r>
          </a:p>
          <a:p>
            <a:pPr marL="777240" lvl="1" indent="-388620" algn="just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Encourage and remind general public to adopt sustainable habits</a:t>
            </a:r>
          </a:p>
          <a:p>
            <a:pPr marL="777240" lvl="1" indent="-388620" algn="just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Raise awareness of the harmful effect of plastic pollution and educate the need to reuse and recycle</a:t>
            </a:r>
          </a:p>
          <a:p>
            <a:pPr algn="just">
              <a:lnSpc>
                <a:spcPts val="6120"/>
              </a:lnSpc>
            </a:pPr>
            <a:endParaRPr lang="en-US" sz="3600" spc="72">
              <a:solidFill>
                <a:srgbClr val="0F7D80"/>
              </a:solidFill>
              <a:latin typeface="Quicksand"/>
            </a:endParaRPr>
          </a:p>
          <a:p>
            <a:pPr>
              <a:lnSpc>
                <a:spcPts val="6120"/>
              </a:lnSpc>
            </a:pPr>
            <a:endParaRPr lang="en-US" sz="3600" spc="72">
              <a:solidFill>
                <a:srgbClr val="0F7D80"/>
              </a:solidFill>
              <a:latin typeface="Quicksand"/>
            </a:endParaRPr>
          </a:p>
          <a:p>
            <a:pPr algn="r">
              <a:lnSpc>
                <a:spcPts val="6120"/>
              </a:lnSpc>
            </a:pPr>
            <a:endParaRPr lang="en-US" sz="3600" spc="72">
              <a:solidFill>
                <a:srgbClr val="0F7D80"/>
              </a:solidFill>
              <a:latin typeface="Quicksand"/>
            </a:endParaRPr>
          </a:p>
          <a:p>
            <a:pPr algn="r">
              <a:lnSpc>
                <a:spcPts val="6120"/>
              </a:lnSpc>
            </a:pPr>
            <a:endParaRPr lang="en-US" sz="3600" spc="72">
              <a:solidFill>
                <a:srgbClr val="0F7D80"/>
              </a:solidFill>
              <a:latin typeface="Quicksan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51409" y="7951871"/>
            <a:ext cx="2307891" cy="209441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781051"/>
            <a:ext cx="9927273" cy="2140793"/>
            <a:chOff x="0" y="0"/>
            <a:chExt cx="13236364" cy="2854391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13236364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spc="215">
                  <a:solidFill>
                    <a:srgbClr val="0F7D80"/>
                  </a:solidFill>
                  <a:latin typeface="Quicksand Bold"/>
                </a:rPr>
                <a:t>Objectives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89169"/>
              <a:ext cx="12728364" cy="96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7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007228" y="-2032139"/>
            <a:ext cx="48302456" cy="13487411"/>
            <a:chOff x="0" y="0"/>
            <a:chExt cx="64403275" cy="179832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4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366520"/>
              <a:ext cx="32928403" cy="1761669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34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31474872" y="0"/>
              <a:ext cx="32928403" cy="1761669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5066360" y="-1172305"/>
            <a:ext cx="4393945" cy="4393945"/>
            <a:chOff x="0" y="0"/>
            <a:chExt cx="5858594" cy="58585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419315" y="0"/>
              <a:ext cx="3439279" cy="343927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29145"/>
              <a:ext cx="1580989" cy="158098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70488" y="4277605"/>
              <a:ext cx="1580989" cy="15809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8978" y="3228626"/>
              <a:ext cx="1580989" cy="158098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-10800000">
            <a:off x="-1168273" y="7061327"/>
            <a:ext cx="4393945" cy="4393945"/>
            <a:chOff x="0" y="0"/>
            <a:chExt cx="5858594" cy="58585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419315" y="0"/>
              <a:ext cx="3439279" cy="343927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29145"/>
              <a:ext cx="1580989" cy="158098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70488" y="4277605"/>
              <a:ext cx="1580989" cy="158098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8978" y="3228626"/>
              <a:ext cx="1580989" cy="1580989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3538144" y="4000500"/>
            <a:ext cx="1121171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 spc="600">
                <a:solidFill>
                  <a:srgbClr val="FFE6DE"/>
                </a:solidFill>
                <a:latin typeface="Quicksand Bold"/>
              </a:rPr>
              <a:t>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2635">
            <a:off x="9515266" y="-3905999"/>
            <a:ext cx="13691733" cy="73250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5217" y="6845839"/>
            <a:ext cx="4340239" cy="24124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36272" y="6189742"/>
            <a:ext cx="4615457" cy="30685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066441" y="5255164"/>
            <a:ext cx="3792445" cy="400313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781051"/>
            <a:ext cx="9927273" cy="2129046"/>
            <a:chOff x="0" y="0"/>
            <a:chExt cx="13236364" cy="2838728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13236364" cy="1444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spc="215">
                  <a:solidFill>
                    <a:srgbClr val="0F7D80"/>
                  </a:solidFill>
                  <a:latin typeface="Quicksand Bold"/>
                </a:rPr>
                <a:t>Ideation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83053"/>
              <a:ext cx="12728364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800" spc="192">
                  <a:solidFill>
                    <a:srgbClr val="B8627D"/>
                  </a:solidFill>
                  <a:latin typeface="Quicksand Bold"/>
                </a:rPr>
                <a:t>Main concept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15668" y="3453145"/>
            <a:ext cx="4593273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INTERACTION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15668" y="4283614"/>
            <a:ext cx="4593273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Incorporating games/action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66027" y="3453145"/>
            <a:ext cx="4593273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EDUCATIONAL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66027" y="4283614"/>
            <a:ext cx="4593273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Plastic pollution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04624"/>
            <a:ext cx="4593273" cy="7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266">
                <a:solidFill>
                  <a:srgbClr val="B8627D"/>
                </a:solidFill>
                <a:latin typeface="Quicksand"/>
              </a:rPr>
              <a:t>WALKWAY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283614"/>
            <a:ext cx="4593273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6120"/>
              </a:lnSpc>
              <a:buFont typeface="Arial"/>
              <a:buChar char="•"/>
            </a:pPr>
            <a:r>
              <a:rPr lang="en-US" sz="3600" spc="72">
                <a:solidFill>
                  <a:srgbClr val="0F7D80"/>
                </a:solidFill>
                <a:latin typeface="Quicksand"/>
              </a:rPr>
              <a:t>Need to be long enough to create an effect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586</Words>
  <Application>Microsoft Office PowerPoint</Application>
  <PresentationFormat>Custom</PresentationFormat>
  <Paragraphs>142</Paragraphs>
  <Slides>30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Quicksand Bold</vt:lpstr>
      <vt:lpstr>Calibri</vt:lpstr>
      <vt:lpstr>Palanquin Bold</vt:lpstr>
      <vt:lpstr>Quicksand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 Presentation</dc:title>
  <cp:lastModifiedBy>martin sng</cp:lastModifiedBy>
  <cp:revision>2</cp:revision>
  <dcterms:created xsi:type="dcterms:W3CDTF">2006-08-16T00:00:00Z</dcterms:created>
  <dcterms:modified xsi:type="dcterms:W3CDTF">2022-11-15T02:58:52Z</dcterms:modified>
  <dc:identifier>DAFR44kclAA</dc:identifier>
</cp:coreProperties>
</file>